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60"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3CEF3-2351-4599-BFF5-E5392A0B7710}" type="datetimeFigureOut">
              <a:rPr lang="zh-TW" altLang="en-US" smtClean="0"/>
              <a:t>2020/6/15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3E283-C1C5-4C87-9231-20C800EC4BF0}" type="slidenum">
              <a:rPr lang="zh-TW" altLang="en-US" smtClean="0"/>
              <a:t>‹#›</a:t>
            </a:fld>
            <a:endParaRPr lang="zh-TW" altLang="en-US"/>
          </a:p>
        </p:txBody>
      </p:sp>
    </p:spTree>
    <p:extLst>
      <p:ext uri="{BB962C8B-B14F-4D97-AF65-F5344CB8AC3E}">
        <p14:creationId xmlns:p14="http://schemas.microsoft.com/office/powerpoint/2010/main" val="3959964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現今人類已經脫離不了燈光，各式各樣的光源，如：日光燈、白熾燈泡充斥在我們的生活裡。其中發光二極體不會有太多的能源消耗，可達到節能的目的，而且因為發光機制的不同，使用壽命遠較傳統光源長，使得發光二極體在這幾年的發展及應用非常迅速。又電致發光</a:t>
            </a:r>
            <a:r>
              <a:rPr lang="en-US" altLang="zh-TW"/>
              <a:t>QLED</a:t>
            </a:r>
            <a:r>
              <a:rPr lang="zh-TW" altLang="en-US"/>
              <a:t>因具有色澤更加豔麗的獨特性，故我們想應用電致發光</a:t>
            </a:r>
            <a:r>
              <a:rPr lang="en-US" altLang="zh-TW"/>
              <a:t>QLED</a:t>
            </a:r>
            <a:r>
              <a:rPr lang="zh-TW" altLang="en-US"/>
              <a:t>的優勢與潛能，做出可取代市面上發光效率之元件，讓世人在看電視或運用手機時能得到更大的視覺享受。</a:t>
            </a:r>
          </a:p>
          <a:p>
            <a:endParaRPr lang="en-US" altLang="zh-TW"/>
          </a:p>
          <a:p>
            <a:r>
              <a:rPr lang="zh-TW" altLang="en-US"/>
              <a:t>最初的</a:t>
            </a:r>
            <a:r>
              <a:rPr lang="en-US" altLang="zh-TW"/>
              <a:t>OLED</a:t>
            </a:r>
            <a:r>
              <a:rPr lang="zh-TW" altLang="en-US"/>
              <a:t>電視是利用通電來發光，但是人們發現</a:t>
            </a:r>
            <a:r>
              <a:rPr lang="en-US" altLang="zh-TW"/>
              <a:t>QLED</a:t>
            </a:r>
            <a:r>
              <a:rPr lang="zh-TW" altLang="en-US"/>
              <a:t>能發出比</a:t>
            </a:r>
            <a:r>
              <a:rPr lang="en-US" altLang="zh-TW"/>
              <a:t>OLED</a:t>
            </a:r>
            <a:r>
              <a:rPr lang="zh-TW" altLang="en-US"/>
              <a:t>顏色更純的光，有機會展現出高對比、廣色域的優點。現階段的</a:t>
            </a:r>
            <a:r>
              <a:rPr lang="en-US" altLang="zh-TW"/>
              <a:t>QLED</a:t>
            </a:r>
            <a:r>
              <a:rPr lang="zh-TW" altLang="en-US"/>
              <a:t>電視是借助「光」來發出波長純度更高的，而我們現在想探討直接對</a:t>
            </a:r>
            <a:r>
              <a:rPr lang="en-US" altLang="zh-TW"/>
              <a:t>QLED</a:t>
            </a:r>
            <a:r>
              <a:rPr lang="zh-TW" altLang="en-US"/>
              <a:t>通「電」就能發光的可行性，一來是可以減少</a:t>
            </a:r>
            <a:r>
              <a:rPr lang="en-US" altLang="zh-TW"/>
              <a:t>QLED</a:t>
            </a:r>
            <a:r>
              <a:rPr lang="zh-TW" altLang="en-US"/>
              <a:t>背後的發光層的製作，二來是找出電致發光</a:t>
            </a:r>
            <a:r>
              <a:rPr lang="en-US" altLang="zh-TW"/>
              <a:t>QLED</a:t>
            </a:r>
            <a:r>
              <a:rPr lang="zh-TW" altLang="en-US"/>
              <a:t>較佳的製作方法。</a:t>
            </a:r>
          </a:p>
          <a:p>
            <a:endParaRPr lang="zh-TW" altLang="en-US"/>
          </a:p>
        </p:txBody>
      </p:sp>
      <p:sp>
        <p:nvSpPr>
          <p:cNvPr id="4" name="投影片編號版面配置區 3"/>
          <p:cNvSpPr>
            <a:spLocks noGrp="1"/>
          </p:cNvSpPr>
          <p:nvPr>
            <p:ph type="sldNum" sz="quarter" idx="10"/>
          </p:nvPr>
        </p:nvSpPr>
        <p:spPr/>
        <p:txBody>
          <a:bodyPr/>
          <a:lstStyle/>
          <a:p>
            <a:fld id="{5FF2BEE1-3B47-4B98-A31D-F7238DC81E01}" type="slidenum">
              <a:rPr lang="zh-TW" altLang="en-US" smtClean="0">
                <a:solidFill>
                  <a:prstClr val="black"/>
                </a:solidFill>
              </a:rPr>
              <a:pPr/>
              <a:t>2</a:t>
            </a:fld>
            <a:endParaRPr lang="zh-TW" altLang="en-US">
              <a:solidFill>
                <a:prstClr val="black"/>
              </a:solidFill>
            </a:endParaRPr>
          </a:p>
        </p:txBody>
      </p:sp>
    </p:spTree>
    <p:extLst>
      <p:ext uri="{BB962C8B-B14F-4D97-AF65-F5344CB8AC3E}">
        <p14:creationId xmlns:p14="http://schemas.microsoft.com/office/powerpoint/2010/main" val="250281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現今人類已經脫離不了燈光，各式各樣的光源，如：日光燈、白熾燈泡充斥在我們的生活裡。其中發光二極體不會有太多的能源消耗，可達到節能的目的，而且因為發光機制的不同，使用壽命遠較傳統光源長，使得發光二極體在這幾年的發展及應用非常迅速。又電致發光</a:t>
            </a:r>
            <a:r>
              <a:rPr lang="en-US" altLang="zh-TW"/>
              <a:t>QLED</a:t>
            </a:r>
            <a:r>
              <a:rPr lang="zh-TW" altLang="en-US"/>
              <a:t>因具有色澤更加豔麗的獨特性，故我們想應用電致發光</a:t>
            </a:r>
            <a:r>
              <a:rPr lang="en-US" altLang="zh-TW"/>
              <a:t>QLED</a:t>
            </a:r>
            <a:r>
              <a:rPr lang="zh-TW" altLang="en-US"/>
              <a:t>的優勢與潛能，做出可取代市面上發光效率之元件，讓世人在看電視或運用手機時能得到更大的視覺享受。</a:t>
            </a:r>
          </a:p>
          <a:p>
            <a:endParaRPr lang="en-US" altLang="zh-TW"/>
          </a:p>
          <a:p>
            <a:r>
              <a:rPr lang="zh-TW" altLang="en-US"/>
              <a:t>最初的</a:t>
            </a:r>
            <a:r>
              <a:rPr lang="en-US" altLang="zh-TW"/>
              <a:t>OLED</a:t>
            </a:r>
            <a:r>
              <a:rPr lang="zh-TW" altLang="en-US"/>
              <a:t>電視是利用通電來發光，但是人們發現</a:t>
            </a:r>
            <a:r>
              <a:rPr lang="en-US" altLang="zh-TW"/>
              <a:t>QLED</a:t>
            </a:r>
            <a:r>
              <a:rPr lang="zh-TW" altLang="en-US"/>
              <a:t>能發出比</a:t>
            </a:r>
            <a:r>
              <a:rPr lang="en-US" altLang="zh-TW"/>
              <a:t>OLED</a:t>
            </a:r>
            <a:r>
              <a:rPr lang="zh-TW" altLang="en-US"/>
              <a:t>顏色更純的光，有機會展現出高對比、廣色域的優點。現階段的</a:t>
            </a:r>
            <a:r>
              <a:rPr lang="en-US" altLang="zh-TW"/>
              <a:t>QLED</a:t>
            </a:r>
            <a:r>
              <a:rPr lang="zh-TW" altLang="en-US"/>
              <a:t>電視是借助「光」來發出波長純度更高的，而我們現在想探討直接對</a:t>
            </a:r>
            <a:r>
              <a:rPr lang="en-US" altLang="zh-TW"/>
              <a:t>QLED</a:t>
            </a:r>
            <a:r>
              <a:rPr lang="zh-TW" altLang="en-US"/>
              <a:t>通「電」就能發光的可行性，一來是可以減少</a:t>
            </a:r>
            <a:r>
              <a:rPr lang="en-US" altLang="zh-TW"/>
              <a:t>QLED</a:t>
            </a:r>
            <a:r>
              <a:rPr lang="zh-TW" altLang="en-US"/>
              <a:t>背後的發光層的製作，二來是找出電致發光</a:t>
            </a:r>
            <a:r>
              <a:rPr lang="en-US" altLang="zh-TW"/>
              <a:t>QLED</a:t>
            </a:r>
            <a:r>
              <a:rPr lang="zh-TW" altLang="en-US"/>
              <a:t>較佳的製作方法。</a:t>
            </a:r>
          </a:p>
          <a:p>
            <a:endParaRPr lang="zh-TW" altLang="en-US"/>
          </a:p>
        </p:txBody>
      </p:sp>
      <p:sp>
        <p:nvSpPr>
          <p:cNvPr id="4" name="投影片編號版面配置區 3"/>
          <p:cNvSpPr>
            <a:spLocks noGrp="1"/>
          </p:cNvSpPr>
          <p:nvPr>
            <p:ph type="sldNum" sz="quarter" idx="10"/>
          </p:nvPr>
        </p:nvSpPr>
        <p:spPr/>
        <p:txBody>
          <a:bodyPr/>
          <a:lstStyle/>
          <a:p>
            <a:fld id="{5FF2BEE1-3B47-4B98-A31D-F7238DC81E01}" type="slidenum">
              <a:rPr lang="zh-TW" altLang="en-US" smtClean="0">
                <a:solidFill>
                  <a:prstClr val="black"/>
                </a:solidFill>
              </a:rPr>
              <a:pPr/>
              <a:t>3</a:t>
            </a:fld>
            <a:endParaRPr lang="zh-TW" altLang="en-US">
              <a:solidFill>
                <a:prstClr val="black"/>
              </a:solidFill>
            </a:endParaRPr>
          </a:p>
        </p:txBody>
      </p:sp>
    </p:spTree>
    <p:extLst>
      <p:ext uri="{BB962C8B-B14F-4D97-AF65-F5344CB8AC3E}">
        <p14:creationId xmlns:p14="http://schemas.microsoft.com/office/powerpoint/2010/main" val="219500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a:latin typeface="Times New Roman" panose="02020603050405020304" pitchFamily="18" charset="0"/>
                <a:ea typeface="微軟正黑體" panose="020B0604030504040204" pitchFamily="34" charset="-120"/>
                <a:cs typeface="Times New Roman" panose="02020603050405020304" pitchFamily="18" charset="0"/>
              </a:rPr>
              <a:t>QLED</a:t>
            </a:r>
            <a:r>
              <a:rPr lang="zh-TW" altLang="zh-TW" sz="1200">
                <a:latin typeface="Times New Roman" panose="02020603050405020304" pitchFamily="18" charset="0"/>
                <a:ea typeface="微軟正黑體" panose="020B0604030504040204" pitchFamily="34" charset="-120"/>
                <a:cs typeface="Times New Roman" panose="02020603050405020304" pitchFamily="18" charset="0"/>
              </a:rPr>
              <a:t>由陰、陽兩個電極夾著一發光層，電子和電洞分別由陰、陽電極擴散而注入，傳輸到發光層，電子和電洞於發光層再結合形成激子，最後激子以光的形式釋放出能量。因此，載子必須有效被注入到發光層，以助於光通量的產生，所以會在陰、陽電極和發光層間塞入電子傳輸層、電洞注入層和電洞傳輸層來降低載子注入、傳輸過程中遇到的能階。</a:t>
            </a:r>
            <a:endParaRPr lang="en-US" altLang="zh-TW" sz="1200">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a:p>
        </p:txBody>
      </p:sp>
      <p:sp>
        <p:nvSpPr>
          <p:cNvPr id="4" name="投影片編號版面配置區 3"/>
          <p:cNvSpPr>
            <a:spLocks noGrp="1"/>
          </p:cNvSpPr>
          <p:nvPr>
            <p:ph type="sldNum" sz="quarter" idx="10"/>
          </p:nvPr>
        </p:nvSpPr>
        <p:spPr/>
        <p:txBody>
          <a:bodyPr/>
          <a:lstStyle/>
          <a:p>
            <a:fld id="{5FF2BEE1-3B47-4B98-A31D-F7238DC81E01}" type="slidenum">
              <a:rPr lang="zh-TW" altLang="en-US" smtClean="0">
                <a:solidFill>
                  <a:prstClr val="black"/>
                </a:solidFill>
              </a:rPr>
              <a:pPr/>
              <a:t>9</a:t>
            </a:fld>
            <a:endParaRPr lang="zh-TW" altLang="en-US">
              <a:solidFill>
                <a:prstClr val="black"/>
              </a:solidFill>
            </a:endParaRPr>
          </a:p>
        </p:txBody>
      </p:sp>
    </p:spTree>
    <p:extLst>
      <p:ext uri="{BB962C8B-B14F-4D97-AF65-F5344CB8AC3E}">
        <p14:creationId xmlns:p14="http://schemas.microsoft.com/office/powerpoint/2010/main" val="1682382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8390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70414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106680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26520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38905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49954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57137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13890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9720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09472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88443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699797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7661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11276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39012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41875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41510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73815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599349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07345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35894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05037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350593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160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88858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791963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2280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5148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078145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70811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351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775742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42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66434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86968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6EF9B-1980-44C7-9AFC-4598AC96BC49}"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B065E-1BEB-4282-B69D-927C031D89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405862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標題 1"/>
          <p:cNvSpPr txBox="1">
            <a:spLocks/>
          </p:cNvSpPr>
          <p:nvPr/>
        </p:nvSpPr>
        <p:spPr>
          <a:xfrm>
            <a:off x="1371600" y="728897"/>
            <a:ext cx="94488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0"/>
              </a:spcBef>
            </a:pPr>
            <a:r>
              <a:rPr lang="zh-TW" altLang="en-US" sz="5400" b="1" dirty="0">
                <a:ln w="19050">
                  <a:noFill/>
                </a:ln>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電致發光</a:t>
            </a:r>
            <a:r>
              <a:rPr lang="en-US" altLang="zh-TW" sz="5400" b="1" dirty="0">
                <a:ln w="19050">
                  <a:noFill/>
                </a:ln>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QLED</a:t>
            </a:r>
            <a:r>
              <a:rPr lang="zh-TW" altLang="en-US" sz="5400" b="1" dirty="0">
                <a:ln w="19050">
                  <a:noFill/>
                </a:ln>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的製作及改良</a:t>
            </a:r>
          </a:p>
        </p:txBody>
      </p:sp>
      <p:sp>
        <p:nvSpPr>
          <p:cNvPr id="6" name="副標題 2"/>
          <p:cNvSpPr txBox="1">
            <a:spLocks/>
          </p:cNvSpPr>
          <p:nvPr/>
        </p:nvSpPr>
        <p:spPr>
          <a:xfrm>
            <a:off x="1524000" y="3280612"/>
            <a:ext cx="9144000" cy="22113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600"/>
              </a:spcBef>
            </a:pPr>
            <a:r>
              <a:rPr lang="zh-TW" altLang="en-US" b="1" dirty="0" smtClean="0">
                <a:solidFill>
                  <a:prstClr val="black"/>
                </a:solidFill>
                <a:latin typeface="標楷體" panose="03000509000000000000" pitchFamily="65" charset="-120"/>
                <a:ea typeface="標楷體" panose="03000509000000000000" pitchFamily="65" charset="-120"/>
                <a:cs typeface="Arial Unicode MS" panose="020B0604020202020204" pitchFamily="34" charset="-120"/>
              </a:rPr>
              <a:t>指導</a:t>
            </a:r>
            <a:r>
              <a:rPr lang="zh-TW" altLang="en-US" b="1" dirty="0">
                <a:solidFill>
                  <a:prstClr val="black"/>
                </a:solidFill>
                <a:latin typeface="標楷體" panose="03000509000000000000" pitchFamily="65" charset="-120"/>
                <a:ea typeface="標楷體" panose="03000509000000000000" pitchFamily="65" charset="-120"/>
                <a:cs typeface="Arial Unicode MS" panose="020B0604020202020204" pitchFamily="34" charset="-120"/>
              </a:rPr>
              <a:t>教授：周必</a:t>
            </a:r>
            <a:r>
              <a:rPr lang="zh-TW" altLang="en-US" b="1" dirty="0" smtClean="0">
                <a:solidFill>
                  <a:prstClr val="black"/>
                </a:solidFill>
                <a:latin typeface="標楷體" panose="03000509000000000000" pitchFamily="65" charset="-120"/>
                <a:ea typeface="標楷體" panose="03000509000000000000" pitchFamily="65" charset="-120"/>
                <a:cs typeface="Arial Unicode MS" panose="020B0604020202020204" pitchFamily="34" charset="-120"/>
              </a:rPr>
              <a:t>泰教授</a:t>
            </a:r>
            <a:endParaRPr lang="en-US" altLang="zh-TW" b="1" dirty="0">
              <a:solidFill>
                <a:prstClr val="black"/>
              </a:solidFill>
              <a:latin typeface="標楷體" panose="03000509000000000000" pitchFamily="65" charset="-120"/>
              <a:ea typeface="標楷體" panose="03000509000000000000" pitchFamily="65" charset="-120"/>
              <a:cs typeface="Arial Unicode MS" panose="020B0604020202020204" pitchFamily="34" charset="-120"/>
            </a:endParaRPr>
          </a:p>
          <a:p>
            <a:pPr>
              <a:lnSpc>
                <a:spcPct val="100000"/>
              </a:lnSpc>
              <a:spcBef>
                <a:spcPts val="600"/>
              </a:spcBef>
            </a:pPr>
            <a:r>
              <a:rPr lang="zh-TW" altLang="en-US" b="1" dirty="0">
                <a:solidFill>
                  <a:prstClr val="black"/>
                </a:solidFill>
                <a:latin typeface="標楷體" panose="03000509000000000000" pitchFamily="65" charset="-120"/>
                <a:ea typeface="標楷體" panose="03000509000000000000" pitchFamily="65" charset="-120"/>
                <a:cs typeface="Arial Unicode MS" panose="020B0604020202020204" pitchFamily="34" charset="-120"/>
              </a:rPr>
              <a:t>指導老師：</a:t>
            </a:r>
            <a:r>
              <a:rPr lang="zh-TW" altLang="en-US" b="1" dirty="0" smtClean="0">
                <a:solidFill>
                  <a:prstClr val="black"/>
                </a:solidFill>
                <a:latin typeface="標楷體" panose="03000509000000000000" pitchFamily="65" charset="-120"/>
                <a:ea typeface="標楷體" panose="03000509000000000000" pitchFamily="65" charset="-120"/>
                <a:cs typeface="Arial Unicode MS" panose="020B0604020202020204" pitchFamily="34" charset="-120"/>
              </a:rPr>
              <a:t>柯淑惠老師</a:t>
            </a:r>
            <a:endParaRPr lang="en-US" altLang="zh-TW" b="1" dirty="0" smtClean="0">
              <a:solidFill>
                <a:prstClr val="black"/>
              </a:solidFill>
              <a:latin typeface="標楷體" panose="03000509000000000000" pitchFamily="65" charset="-120"/>
              <a:ea typeface="標楷體" panose="03000509000000000000" pitchFamily="65" charset="-120"/>
              <a:cs typeface="Arial Unicode MS" panose="020B0604020202020204" pitchFamily="34" charset="-120"/>
            </a:endParaRPr>
          </a:p>
          <a:p>
            <a:pPr>
              <a:lnSpc>
                <a:spcPct val="100000"/>
              </a:lnSpc>
              <a:spcBef>
                <a:spcPts val="600"/>
              </a:spcBef>
            </a:pPr>
            <a:r>
              <a:rPr lang="en-US" altLang="zh-TW" b="1" dirty="0" smtClean="0">
                <a:solidFill>
                  <a:prstClr val="black"/>
                </a:solidFill>
                <a:latin typeface="標楷體" panose="03000509000000000000" pitchFamily="65" charset="-120"/>
                <a:ea typeface="標楷體" panose="03000509000000000000" pitchFamily="65" charset="-120"/>
                <a:cs typeface="Arial Unicode MS" panose="020B0604020202020204" pitchFamily="34" charset="-120"/>
              </a:rPr>
              <a:t>227 06 </a:t>
            </a:r>
            <a:r>
              <a:rPr lang="zh-TW" altLang="en-US" b="1" dirty="0" smtClean="0">
                <a:solidFill>
                  <a:prstClr val="black"/>
                </a:solidFill>
                <a:latin typeface="標楷體" panose="03000509000000000000" pitchFamily="65" charset="-120"/>
                <a:ea typeface="標楷體" panose="03000509000000000000" pitchFamily="65" charset="-120"/>
                <a:cs typeface="Arial Unicode MS" panose="020B0604020202020204" pitchFamily="34" charset="-120"/>
              </a:rPr>
              <a:t>李彥佑、</a:t>
            </a:r>
            <a:r>
              <a:rPr lang="en-US" altLang="zh-TW" b="1" dirty="0" smtClean="0">
                <a:solidFill>
                  <a:prstClr val="black"/>
                </a:solidFill>
                <a:latin typeface="標楷體" panose="03000509000000000000" pitchFamily="65" charset="-120"/>
                <a:ea typeface="標楷體" panose="03000509000000000000" pitchFamily="65" charset="-120"/>
                <a:cs typeface="Arial Unicode MS" panose="020B0604020202020204" pitchFamily="34" charset="-120"/>
              </a:rPr>
              <a:t>227 12 </a:t>
            </a:r>
            <a:r>
              <a:rPr lang="zh-TW" altLang="en-US" b="1" dirty="0" smtClean="0">
                <a:solidFill>
                  <a:prstClr val="black"/>
                </a:solidFill>
                <a:latin typeface="標楷體" panose="03000509000000000000" pitchFamily="65" charset="-120"/>
                <a:ea typeface="標楷體" panose="03000509000000000000" pitchFamily="65" charset="-120"/>
                <a:cs typeface="Arial Unicode MS" panose="020B0604020202020204" pitchFamily="34" charset="-120"/>
              </a:rPr>
              <a:t>柯志恩</a:t>
            </a:r>
            <a:endParaRPr lang="zh-TW" altLang="en-US" b="1" dirty="0">
              <a:solidFill>
                <a:prstClr val="black"/>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1094803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53936" y="240434"/>
            <a:ext cx="10515600" cy="1325563"/>
          </a:xfrm>
        </p:spPr>
        <p:txBody>
          <a:bodyPr>
            <a:normAutofit/>
          </a:bodyPr>
          <a:lstStyle/>
          <a:p>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元件製作流程</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084" y="2107269"/>
            <a:ext cx="10215489" cy="376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339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85109" y="281998"/>
            <a:ext cx="10515600" cy="1325563"/>
          </a:xfrm>
        </p:spPr>
        <p:txBody>
          <a:bodyPr>
            <a:normAutofit/>
          </a:bodyPr>
          <a:lstStyle/>
          <a:p>
            <a:r>
              <a:rPr lang="zh-TW" altLang="zh-TW"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測量元件儀器及測量</a:t>
            </a:r>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元件亮度的</a:t>
            </a:r>
            <a:r>
              <a:rPr lang="zh-TW" altLang="zh-TW"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過程</a:t>
            </a:r>
            <a:endPar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216" y="2444823"/>
            <a:ext cx="11295815" cy="2913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02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76746" y="455866"/>
            <a:ext cx="8818001" cy="1748023"/>
          </a:xfrm>
        </p:spPr>
        <p:txBody>
          <a:bodyPr>
            <a:norm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實驗一、在電子傳輸層中摻雜</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Mg</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濃度</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元件亮度的影響</a:t>
            </a: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41346" y="2494836"/>
            <a:ext cx="8818319" cy="2898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509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55902" y="2132855"/>
            <a:ext cx="4423132" cy="319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6769" y="2097987"/>
            <a:ext cx="4518837" cy="322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070533" y="5414005"/>
            <a:ext cx="4523401" cy="954107"/>
          </a:xfrm>
          <a:prstGeom prst="rect">
            <a:avLst/>
          </a:prstGeom>
        </p:spPr>
        <p:txBody>
          <a:bodyPr wrap="square">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電流密度比較圖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4"/>
          <p:cNvSpPr/>
          <p:nvPr/>
        </p:nvSpPr>
        <p:spPr>
          <a:xfrm>
            <a:off x="5770577" y="5414005"/>
            <a:ext cx="5231219" cy="954107"/>
          </a:xfrm>
          <a:prstGeom prst="rect">
            <a:avLst/>
          </a:prstGeom>
        </p:spPr>
        <p:txBody>
          <a:bodyPr wrap="square">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亮</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標題 1"/>
          <p:cNvSpPr txBox="1">
            <a:spLocks/>
          </p:cNvSpPr>
          <p:nvPr/>
        </p:nvSpPr>
        <p:spPr>
          <a:xfrm>
            <a:off x="2076746" y="455866"/>
            <a:ext cx="8818001" cy="17480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實驗一、在電子傳輸層中摻雜</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Mg</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濃度</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元件亮度的影響</a:t>
            </a: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932284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111" y="2115896"/>
            <a:ext cx="8390793" cy="426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標題 1"/>
          <p:cNvSpPr>
            <a:spLocks noGrp="1"/>
          </p:cNvSpPr>
          <p:nvPr>
            <p:ph type="title"/>
          </p:nvPr>
        </p:nvSpPr>
        <p:spPr>
          <a:xfrm>
            <a:off x="2076746" y="455866"/>
            <a:ext cx="8818001" cy="1748023"/>
          </a:xfrm>
        </p:spPr>
        <p:txBody>
          <a:bodyPr>
            <a:norm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實驗一、在電子傳輸層中摻雜</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Mg</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濃度</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元件亮度的影響</a:t>
            </a: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185630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7207" y="2332037"/>
            <a:ext cx="10310117" cy="4525963"/>
          </a:xfrm>
        </p:spPr>
        <p:txBody>
          <a:bodyPr/>
          <a:lstStyle/>
          <a:p>
            <a:pPr marL="0" indent="0" algn="just">
              <a:lnSpc>
                <a:spcPct val="120000"/>
              </a:lnSpc>
              <a:spcBef>
                <a:spcPts val="3000"/>
              </a:spcBef>
              <a:buNone/>
            </a:pPr>
            <a:r>
              <a:rPr lang="zh-TW" altLang="en-US" sz="4000" b="1">
                <a:latin typeface="Times New Roman" panose="02020603050405020304" pitchFamily="18" charset="0"/>
                <a:ea typeface="標楷體" panose="03000509000000000000" pitchFamily="65" charset="-120"/>
                <a:cs typeface="Times New Roman" panose="02020603050405020304" pitchFamily="18" charset="0"/>
              </a:rPr>
              <a:t>        </a:t>
            </a:r>
            <a:r>
              <a:rPr lang="zh-TW" altLang="zh-TW" sz="4000" b="1">
                <a:latin typeface="Times New Roman" panose="02020603050405020304" pitchFamily="18" charset="0"/>
                <a:ea typeface="標楷體" panose="03000509000000000000" pitchFamily="65" charset="-120"/>
                <a:cs typeface="Times New Roman" panose="02020603050405020304" pitchFamily="18" charset="0"/>
              </a:rPr>
              <a:t>摻雜過多的</a:t>
            </a:r>
            <a:r>
              <a:rPr lang="en-US" altLang="zh-TW" sz="4000" b="1">
                <a:latin typeface="Times New Roman" panose="02020603050405020304" pitchFamily="18" charset="0"/>
                <a:ea typeface="標楷體" panose="03000509000000000000" pitchFamily="65" charset="-120"/>
                <a:cs typeface="Times New Roman" panose="02020603050405020304" pitchFamily="18" charset="0"/>
              </a:rPr>
              <a:t>Mg</a:t>
            </a:r>
            <a:r>
              <a:rPr lang="zh-TW" altLang="zh-TW" sz="4000" b="1">
                <a:latin typeface="Times New Roman" panose="02020603050405020304" pitchFamily="18" charset="0"/>
                <a:ea typeface="標楷體" panose="03000509000000000000" pitchFamily="65" charset="-120"/>
                <a:cs typeface="Times New Roman" panose="02020603050405020304" pitchFamily="18" charset="0"/>
              </a:rPr>
              <a:t>會導致元件的發光效果降低</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。我們推測其原因為增加</a:t>
            </a:r>
            <a:r>
              <a:rPr lang="en-US" altLang="zh-TW" sz="4000">
                <a:latin typeface="Times New Roman" panose="02020603050405020304" pitchFamily="18" charset="0"/>
                <a:ea typeface="標楷體" panose="03000509000000000000" pitchFamily="65" charset="-120"/>
                <a:cs typeface="Times New Roman" panose="02020603050405020304" pitchFamily="18" charset="0"/>
              </a:rPr>
              <a:t>Mg</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會導致電子無法順利的抵達發光層，因此需要更高的電壓才能讓電子順利傳遞</a:t>
            </a:r>
            <a:r>
              <a:rPr lang="zh-TW" altLang="en-US" sz="400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400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a:p>
        </p:txBody>
      </p:sp>
      <p:sp>
        <p:nvSpPr>
          <p:cNvPr id="5" name="標題 1"/>
          <p:cNvSpPr>
            <a:spLocks noGrp="1"/>
          </p:cNvSpPr>
          <p:nvPr>
            <p:ph type="title"/>
          </p:nvPr>
        </p:nvSpPr>
        <p:spPr>
          <a:xfrm>
            <a:off x="2076746" y="455866"/>
            <a:ext cx="8818001" cy="1748023"/>
          </a:xfrm>
        </p:spPr>
        <p:txBody>
          <a:bodyPr>
            <a:norm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實驗一、在電子傳輸層中摻雜</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Mg</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濃度</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元件亮度的影響</a:t>
            </a: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435803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7525" y="1108561"/>
            <a:ext cx="9413109" cy="1143000"/>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實驗二、在電子傳輸層中摻雜不同物質對</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元件亮度的影</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響</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92443" y="2379502"/>
            <a:ext cx="8428075" cy="2905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83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p:cNvPicPr>
          <p:nvPr>
            <p:ph idx="1"/>
          </p:nvPr>
        </p:nvPicPr>
        <p:blipFill rotWithShape="1">
          <a:blip r:embed="rId2"/>
          <a:srcRect l="12217" t="19898" r="37517" b="13697"/>
          <a:stretch/>
        </p:blipFill>
        <p:spPr bwMode="auto">
          <a:xfrm>
            <a:off x="1220829" y="2112341"/>
            <a:ext cx="4363596" cy="2943016"/>
          </a:xfrm>
          <a:prstGeom prst="rect">
            <a:avLst/>
          </a:prstGeom>
          <a:ln w="28575">
            <a:solidFill>
              <a:schemeClr val="tx1"/>
            </a:solidFill>
          </a:ln>
          <a:extLst>
            <a:ext uri="{53640926-AAD7-44D8-BBD7-CCE9431645EC}">
              <a14:shadowObscured xmlns:a14="http://schemas.microsoft.com/office/drawing/2010/main"/>
            </a:ext>
          </a:extLst>
        </p:spPr>
      </p:pic>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6224" y="2112341"/>
            <a:ext cx="4449789"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354627" y="5243643"/>
            <a:ext cx="6096000" cy="954107"/>
          </a:xfrm>
          <a:prstGeom prst="rect">
            <a:avLst/>
          </a:prstGeom>
        </p:spPr>
        <p:txBody>
          <a:bodyPr>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E</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電流密度比較圖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p:cNvSpPr/>
          <p:nvPr/>
        </p:nvSpPr>
        <p:spPr>
          <a:xfrm>
            <a:off x="5493119" y="5324963"/>
            <a:ext cx="6096000" cy="954107"/>
          </a:xfrm>
          <a:prstGeom prst="rect">
            <a:avLst/>
          </a:prstGeom>
        </p:spPr>
        <p:txBody>
          <a:bodyPr>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E</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亮</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標題 1"/>
          <p:cNvSpPr>
            <a:spLocks noGrp="1"/>
          </p:cNvSpPr>
          <p:nvPr>
            <p:ph type="title"/>
          </p:nvPr>
        </p:nvSpPr>
        <p:spPr>
          <a:xfrm>
            <a:off x="2027525" y="1108561"/>
            <a:ext cx="9413109" cy="1143000"/>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實驗二、在電子傳輸層中摻雜不同物質對</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元件亮度的</a:t>
            </a:r>
            <a:r>
              <a:rPr lang="zh-TW" altLang="zh-TW"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影</a:t>
            </a:r>
            <a:r>
              <a:rPr lang="zh-TW" altLang="en-US"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響</a:t>
            </a:r>
            <a:r>
              <a:rPr lang="zh-TW" altLang="zh-TW"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zh-TW" altLang="zh-TW" sz="4000" b="1" dirty="0" smtClean="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1834761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640" y="2009820"/>
            <a:ext cx="8699774"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標題 1"/>
          <p:cNvSpPr>
            <a:spLocks noGrp="1"/>
          </p:cNvSpPr>
          <p:nvPr>
            <p:ph type="title"/>
          </p:nvPr>
        </p:nvSpPr>
        <p:spPr>
          <a:xfrm>
            <a:off x="2027525" y="1108561"/>
            <a:ext cx="9413109" cy="1143000"/>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實驗二、在電子傳輸層中摻雜不同物質對</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元件亮度的影</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響</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583687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2399" y="2164702"/>
            <a:ext cx="10616203" cy="3981298"/>
          </a:xfrm>
        </p:spPr>
        <p:txBody>
          <a:bodyPr>
            <a:normAutofit/>
          </a:bodyPr>
          <a:lstStyle/>
          <a:p>
            <a:pPr marL="0" indent="0" algn="just">
              <a:lnSpc>
                <a:spcPct val="120000"/>
              </a:lnSpc>
              <a:spcBef>
                <a:spcPts val="3000"/>
              </a:spcBef>
              <a:buNone/>
            </a:pPr>
            <a:r>
              <a:rPr lang="zh-TW" altLang="en-US" sz="4000" b="1">
                <a:latin typeface="Times New Roman" panose="02020603050405020304" pitchFamily="18" charset="0"/>
                <a:ea typeface="標楷體" panose="03000509000000000000" pitchFamily="65" charset="-120"/>
                <a:cs typeface="Times New Roman" panose="02020603050405020304" pitchFamily="18" charset="0"/>
              </a:rPr>
              <a:t>        </a:t>
            </a:r>
            <a:r>
              <a:rPr lang="zh-TW" altLang="zh-TW" sz="4000" b="1">
                <a:latin typeface="Times New Roman" panose="02020603050405020304" pitchFamily="18" charset="0"/>
                <a:ea typeface="標楷體" panose="03000509000000000000" pitchFamily="65" charset="-120"/>
                <a:cs typeface="Times New Roman" panose="02020603050405020304" pitchFamily="18" charset="0"/>
              </a:rPr>
              <a:t>摻雜一些</a:t>
            </a:r>
            <a:r>
              <a:rPr lang="en-US" altLang="zh-TW" sz="4000" b="1">
                <a:latin typeface="Times New Roman" panose="02020603050405020304" pitchFamily="18" charset="0"/>
                <a:ea typeface="標楷體" panose="03000509000000000000" pitchFamily="65" charset="-120"/>
                <a:cs typeface="Times New Roman" panose="02020603050405020304" pitchFamily="18" charset="0"/>
              </a:rPr>
              <a:t>Mg</a:t>
            </a:r>
            <a:r>
              <a:rPr lang="zh-TW" altLang="zh-TW" sz="4000" b="1">
                <a:latin typeface="Times New Roman" panose="02020603050405020304" pitchFamily="18" charset="0"/>
                <a:ea typeface="標楷體" panose="03000509000000000000" pitchFamily="65" charset="-120"/>
                <a:cs typeface="Times New Roman" panose="02020603050405020304" pitchFamily="18" charset="0"/>
              </a:rPr>
              <a:t>、</a:t>
            </a:r>
            <a:r>
              <a:rPr lang="en-US" altLang="zh-TW" sz="4000" b="1">
                <a:latin typeface="Times New Roman" panose="02020603050405020304" pitchFamily="18" charset="0"/>
                <a:ea typeface="標楷體" panose="03000509000000000000" pitchFamily="65" charset="-120"/>
                <a:cs typeface="Times New Roman" panose="02020603050405020304" pitchFamily="18" charset="0"/>
              </a:rPr>
              <a:t>Li</a:t>
            </a:r>
            <a:r>
              <a:rPr lang="zh-TW" altLang="zh-TW" sz="4000" b="1">
                <a:latin typeface="Times New Roman" panose="02020603050405020304" pitchFamily="18" charset="0"/>
                <a:ea typeface="標楷體" panose="03000509000000000000" pitchFamily="65" charset="-120"/>
                <a:cs typeface="Times New Roman" panose="02020603050405020304" pitchFamily="18" charset="0"/>
              </a:rPr>
              <a:t>可以讓元件的發光效率變得更好</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。我們推測在</a:t>
            </a:r>
            <a:r>
              <a:rPr lang="en-US" altLang="zh-TW" sz="4000" err="1">
                <a:latin typeface="Times New Roman" panose="02020603050405020304" pitchFamily="18" charset="0"/>
                <a:ea typeface="標楷體" panose="03000509000000000000" pitchFamily="65" charset="-120"/>
                <a:cs typeface="Times New Roman" panose="02020603050405020304" pitchFamily="18" charset="0"/>
              </a:rPr>
              <a:t>ZnO</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中摻雜些物質可以降低電子遷移率獲得抑制電子傳輸以讓載子平衡的效果，讓</a:t>
            </a:r>
            <a:r>
              <a:rPr lang="en-US" altLang="zh-TW" sz="4000">
                <a:latin typeface="Times New Roman" panose="02020603050405020304" pitchFamily="18" charset="0"/>
                <a:ea typeface="標楷體" panose="03000509000000000000" pitchFamily="65" charset="-120"/>
                <a:cs typeface="Times New Roman" panose="02020603050405020304" pitchFamily="18" charset="0"/>
              </a:rPr>
              <a:t>QLED</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的發光效果更佳。</a:t>
            </a:r>
            <a:endParaRPr lang="zh-TW" altLang="en-US" sz="40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標題 1"/>
          <p:cNvSpPr>
            <a:spLocks noGrp="1"/>
          </p:cNvSpPr>
          <p:nvPr>
            <p:ph type="title"/>
          </p:nvPr>
        </p:nvSpPr>
        <p:spPr>
          <a:xfrm>
            <a:off x="2027525" y="1108561"/>
            <a:ext cx="9413109" cy="1143000"/>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實驗二、在電子傳輸層中摻雜不同物質對</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元件亮度的影</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響</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266335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6673" y="302780"/>
            <a:ext cx="10515600" cy="1325563"/>
          </a:xfrm>
        </p:spPr>
        <p:txBody>
          <a:bodyPr>
            <a:normAutofit/>
          </a:bodyPr>
          <a:lstStyle/>
          <a:p>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研究動機</a:t>
            </a:r>
          </a:p>
        </p:txBody>
      </p:sp>
      <p:sp>
        <p:nvSpPr>
          <p:cNvPr id="4" name="矩形 3"/>
          <p:cNvSpPr/>
          <p:nvPr/>
        </p:nvSpPr>
        <p:spPr>
          <a:xfrm>
            <a:off x="1349685" y="5395221"/>
            <a:ext cx="9203610" cy="584775"/>
          </a:xfrm>
          <a:prstGeom prst="rect">
            <a:avLst/>
          </a:prstGeom>
        </p:spPr>
        <p:txBody>
          <a:bodyPr wrap="square">
            <a:spAutoFit/>
          </a:bodyPr>
          <a:lstStyle/>
          <a:p>
            <a:pPr algn="ct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QLED</a:t>
            </a:r>
            <a:r>
              <a:rPr lang="zh-TW"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輸出的光譜與</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OLED</a:t>
            </a:r>
            <a:r>
              <a:rPr lang="zh-TW"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輸出的光譜對比示意圖</a:t>
            </a:r>
          </a:p>
        </p:txBody>
      </p:sp>
      <p:pic>
        <p:nvPicPr>
          <p:cNvPr id="8" name="圖片 7" descr="「nanosys wavelength」的圖片搜尋結果"/>
          <p:cNvPicPr/>
          <p:nvPr/>
        </p:nvPicPr>
        <p:blipFill>
          <a:blip r:embed="rId3">
            <a:extLst>
              <a:ext uri="{28A0092B-C50C-407E-A947-70E740481C1C}">
                <a14:useLocalDpi xmlns:a14="http://schemas.microsoft.com/office/drawing/2010/main" val="0"/>
              </a:ext>
            </a:extLst>
          </a:blip>
          <a:srcRect/>
          <a:stretch>
            <a:fillRect/>
          </a:stretch>
        </p:blipFill>
        <p:spPr bwMode="auto">
          <a:xfrm>
            <a:off x="3211799" y="1628343"/>
            <a:ext cx="5479383" cy="3520289"/>
          </a:xfrm>
          <a:prstGeom prst="rect">
            <a:avLst/>
          </a:prstGeom>
          <a:noFill/>
          <a:ln>
            <a:noFill/>
          </a:ln>
        </p:spPr>
      </p:pic>
    </p:spTree>
    <p:extLst>
      <p:ext uri="{BB962C8B-B14F-4D97-AF65-F5344CB8AC3E}">
        <p14:creationId xmlns:p14="http://schemas.microsoft.com/office/powerpoint/2010/main" val="1570853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43246" y="614998"/>
            <a:ext cx="9520386" cy="1453877"/>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三</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、在電子傳輸層</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塗抹層數</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對元件</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亮度的影響</a:t>
            </a:r>
            <a:endPar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pic>
        <p:nvPicPr>
          <p:cNvPr id="717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95666" y="2173921"/>
            <a:ext cx="8424597" cy="351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1189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srcRect l="12756" t="19208" r="37010" b="13147"/>
          <a:stretch/>
        </p:blipFill>
        <p:spPr bwMode="auto">
          <a:xfrm>
            <a:off x="1356085" y="2036695"/>
            <a:ext cx="4374863" cy="3103216"/>
          </a:xfrm>
          <a:prstGeom prst="rect">
            <a:avLst/>
          </a:prstGeom>
          <a:ln w="28575">
            <a:solidFill>
              <a:schemeClr val="tx1"/>
            </a:solidFill>
          </a:ln>
          <a:extLst>
            <a:ext uri="{53640926-AAD7-44D8-BBD7-CCE9431645EC}">
              <a14:shadowObscured xmlns:a14="http://schemas.microsoft.com/office/drawing/2010/main"/>
            </a:ext>
          </a:extLst>
        </p:spPr>
      </p:pic>
      <p:pic>
        <p:nvPicPr>
          <p:cNvPr id="5" name="圖片 4"/>
          <p:cNvPicPr/>
          <p:nvPr/>
        </p:nvPicPr>
        <p:blipFill rotWithShape="1">
          <a:blip r:embed="rId3"/>
          <a:srcRect l="12182" t="20026" r="36784" b="12946"/>
          <a:stretch/>
        </p:blipFill>
        <p:spPr bwMode="auto">
          <a:xfrm>
            <a:off x="6567452" y="2091449"/>
            <a:ext cx="4483076" cy="3107129"/>
          </a:xfrm>
          <a:prstGeom prst="rect">
            <a:avLst/>
          </a:prstGeom>
          <a:ln w="28575">
            <a:solidFill>
              <a:schemeClr val="tx1"/>
            </a:solidFill>
          </a:ln>
          <a:extLst>
            <a:ext uri="{53640926-AAD7-44D8-BBD7-CCE9431645EC}">
              <a14:shadowObscured xmlns:a14="http://schemas.microsoft.com/office/drawing/2010/main"/>
            </a:ext>
          </a:extLst>
        </p:spPr>
      </p:pic>
      <p:sp>
        <p:nvSpPr>
          <p:cNvPr id="6" name="矩形 5"/>
          <p:cNvSpPr/>
          <p:nvPr/>
        </p:nvSpPr>
        <p:spPr>
          <a:xfrm>
            <a:off x="495516" y="5173217"/>
            <a:ext cx="6096000" cy="954107"/>
          </a:xfrm>
          <a:prstGeom prst="rect">
            <a:avLst/>
          </a:prstGeom>
        </p:spPr>
        <p:txBody>
          <a:bodyPr>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H</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電流密度</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5730948" y="5231884"/>
            <a:ext cx="6096000" cy="954107"/>
          </a:xfrm>
          <a:prstGeom prst="rect">
            <a:avLst/>
          </a:prstGeom>
        </p:spPr>
        <p:txBody>
          <a:bodyPr>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H</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亮</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標題 1"/>
          <p:cNvSpPr>
            <a:spLocks noGrp="1"/>
          </p:cNvSpPr>
          <p:nvPr>
            <p:ph type="title"/>
          </p:nvPr>
        </p:nvSpPr>
        <p:spPr>
          <a:xfrm>
            <a:off x="2012074" y="524151"/>
            <a:ext cx="9520386" cy="1453877"/>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三</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、在電子傳輸層</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塗抹層數</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對元件</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亮度的影響</a:t>
            </a:r>
            <a:endPar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91499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525" y="2193729"/>
            <a:ext cx="8807368" cy="3996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標題 1"/>
          <p:cNvSpPr>
            <a:spLocks noGrp="1"/>
          </p:cNvSpPr>
          <p:nvPr>
            <p:ph type="title"/>
          </p:nvPr>
        </p:nvSpPr>
        <p:spPr>
          <a:xfrm>
            <a:off x="2043246" y="614998"/>
            <a:ext cx="9520386" cy="1453877"/>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三</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、在電子傳輸層</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塗抹層數</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對元件</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亮度的影響</a:t>
            </a:r>
            <a:endPar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3473424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591" y="2146040"/>
            <a:ext cx="9202813" cy="3952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標題 1"/>
          <p:cNvSpPr>
            <a:spLocks noGrp="1"/>
          </p:cNvSpPr>
          <p:nvPr>
            <p:ph type="title"/>
          </p:nvPr>
        </p:nvSpPr>
        <p:spPr>
          <a:xfrm>
            <a:off x="2043246" y="614998"/>
            <a:ext cx="9520386" cy="1453877"/>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三</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、在電子傳輸層</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塗抹層數</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對元件</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亮度的影響</a:t>
            </a:r>
            <a:endPar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323457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2"/>
          <p:cNvSpPr txBox="1"/>
          <p:nvPr/>
        </p:nvSpPr>
        <p:spPr>
          <a:xfrm>
            <a:off x="7413967" y="5154742"/>
            <a:ext cx="3045782" cy="954107"/>
          </a:xfrm>
          <a:prstGeom prst="rect">
            <a:avLst/>
          </a:prstGeom>
          <a:noFill/>
        </p:spPr>
        <p:txBody>
          <a:bodyPr wrap="square" rtlCol="0">
            <a:spAutoFit/>
          </a:bodyPr>
          <a:lstStyle>
            <a:defPPr>
              <a:defRPr lang="zh-TW"/>
            </a:defPPr>
            <a:lvl1pPr marL="0" algn="l" defTabSz="3369564" rtl="0" eaLnBrk="1" latinLnBrk="0" hangingPunct="1">
              <a:defRPr sz="6633" kern="1200">
                <a:solidFill>
                  <a:schemeClr val="tx1"/>
                </a:solidFill>
                <a:latin typeface="+mn-lt"/>
                <a:ea typeface="+mn-ea"/>
                <a:cs typeface="+mn-cs"/>
              </a:defRPr>
            </a:lvl1pPr>
            <a:lvl2pPr marL="1684782" algn="l" defTabSz="3369564" rtl="0" eaLnBrk="1" latinLnBrk="0" hangingPunct="1">
              <a:defRPr sz="6633" kern="1200">
                <a:solidFill>
                  <a:schemeClr val="tx1"/>
                </a:solidFill>
                <a:latin typeface="+mn-lt"/>
                <a:ea typeface="+mn-ea"/>
                <a:cs typeface="+mn-cs"/>
              </a:defRPr>
            </a:lvl2pPr>
            <a:lvl3pPr marL="3369564" algn="l" defTabSz="3369564" rtl="0" eaLnBrk="1" latinLnBrk="0" hangingPunct="1">
              <a:defRPr sz="6633" kern="1200">
                <a:solidFill>
                  <a:schemeClr val="tx1"/>
                </a:solidFill>
                <a:latin typeface="+mn-lt"/>
                <a:ea typeface="+mn-ea"/>
                <a:cs typeface="+mn-cs"/>
              </a:defRPr>
            </a:lvl3pPr>
            <a:lvl4pPr marL="5054346" algn="l" defTabSz="3369564" rtl="0" eaLnBrk="1" latinLnBrk="0" hangingPunct="1">
              <a:defRPr sz="6633" kern="1200">
                <a:solidFill>
                  <a:schemeClr val="tx1"/>
                </a:solidFill>
                <a:latin typeface="+mn-lt"/>
                <a:ea typeface="+mn-ea"/>
                <a:cs typeface="+mn-cs"/>
              </a:defRPr>
            </a:lvl4pPr>
            <a:lvl5pPr marL="6739128" algn="l" defTabSz="3369564" rtl="0" eaLnBrk="1" latinLnBrk="0" hangingPunct="1">
              <a:defRPr sz="6633" kern="1200">
                <a:solidFill>
                  <a:schemeClr val="tx1"/>
                </a:solidFill>
                <a:latin typeface="+mn-lt"/>
                <a:ea typeface="+mn-ea"/>
                <a:cs typeface="+mn-cs"/>
              </a:defRPr>
            </a:lvl5pPr>
            <a:lvl6pPr marL="8423910" algn="l" defTabSz="3369564" rtl="0" eaLnBrk="1" latinLnBrk="0" hangingPunct="1">
              <a:defRPr sz="6633" kern="1200">
                <a:solidFill>
                  <a:schemeClr val="tx1"/>
                </a:solidFill>
                <a:latin typeface="+mn-lt"/>
                <a:ea typeface="+mn-ea"/>
                <a:cs typeface="+mn-cs"/>
              </a:defRPr>
            </a:lvl6pPr>
            <a:lvl7pPr marL="10108692" algn="l" defTabSz="3369564" rtl="0" eaLnBrk="1" latinLnBrk="0" hangingPunct="1">
              <a:defRPr sz="6633" kern="1200">
                <a:solidFill>
                  <a:schemeClr val="tx1"/>
                </a:solidFill>
                <a:latin typeface="+mn-lt"/>
                <a:ea typeface="+mn-ea"/>
                <a:cs typeface="+mn-cs"/>
              </a:defRPr>
            </a:lvl7pPr>
            <a:lvl8pPr marL="11793474" algn="l" defTabSz="3369564" rtl="0" eaLnBrk="1" latinLnBrk="0" hangingPunct="1">
              <a:defRPr sz="6633" kern="1200">
                <a:solidFill>
                  <a:schemeClr val="tx1"/>
                </a:solidFill>
                <a:latin typeface="+mn-lt"/>
                <a:ea typeface="+mn-ea"/>
                <a:cs typeface="+mn-cs"/>
              </a:defRPr>
            </a:lvl8pPr>
            <a:lvl9pPr marL="13478256" algn="l" defTabSz="3369564" rtl="0" eaLnBrk="1" latinLnBrk="0" hangingPunct="1">
              <a:defRPr sz="6633" kern="1200">
                <a:solidFill>
                  <a:schemeClr val="tx1"/>
                </a:solidFill>
                <a:latin typeface="+mn-lt"/>
                <a:ea typeface="+mn-ea"/>
                <a:cs typeface="+mn-cs"/>
              </a:defRPr>
            </a:lvl9p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I</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J</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亮</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文字方塊 63"/>
          <p:cNvSpPr txBox="1"/>
          <p:nvPr/>
        </p:nvSpPr>
        <p:spPr>
          <a:xfrm>
            <a:off x="1560300" y="5070767"/>
            <a:ext cx="3804802" cy="954107"/>
          </a:xfrm>
          <a:prstGeom prst="rect">
            <a:avLst/>
          </a:prstGeom>
          <a:noFill/>
        </p:spPr>
        <p:txBody>
          <a:bodyPr wrap="square" rtlCol="0">
            <a:spAutoFit/>
          </a:bodyPr>
          <a:lstStyle>
            <a:defPPr>
              <a:defRPr lang="zh-TW"/>
            </a:defPPr>
            <a:lvl1pPr marL="0" algn="l" defTabSz="3369564" rtl="0" eaLnBrk="1" latinLnBrk="0" hangingPunct="1">
              <a:defRPr sz="6633" kern="1200">
                <a:solidFill>
                  <a:schemeClr val="tx1"/>
                </a:solidFill>
                <a:latin typeface="+mn-lt"/>
                <a:ea typeface="+mn-ea"/>
                <a:cs typeface="+mn-cs"/>
              </a:defRPr>
            </a:lvl1pPr>
            <a:lvl2pPr marL="1684782" algn="l" defTabSz="3369564" rtl="0" eaLnBrk="1" latinLnBrk="0" hangingPunct="1">
              <a:defRPr sz="6633" kern="1200">
                <a:solidFill>
                  <a:schemeClr val="tx1"/>
                </a:solidFill>
                <a:latin typeface="+mn-lt"/>
                <a:ea typeface="+mn-ea"/>
                <a:cs typeface="+mn-cs"/>
              </a:defRPr>
            </a:lvl2pPr>
            <a:lvl3pPr marL="3369564" algn="l" defTabSz="3369564" rtl="0" eaLnBrk="1" latinLnBrk="0" hangingPunct="1">
              <a:defRPr sz="6633" kern="1200">
                <a:solidFill>
                  <a:schemeClr val="tx1"/>
                </a:solidFill>
                <a:latin typeface="+mn-lt"/>
                <a:ea typeface="+mn-ea"/>
                <a:cs typeface="+mn-cs"/>
              </a:defRPr>
            </a:lvl3pPr>
            <a:lvl4pPr marL="5054346" algn="l" defTabSz="3369564" rtl="0" eaLnBrk="1" latinLnBrk="0" hangingPunct="1">
              <a:defRPr sz="6633" kern="1200">
                <a:solidFill>
                  <a:schemeClr val="tx1"/>
                </a:solidFill>
                <a:latin typeface="+mn-lt"/>
                <a:ea typeface="+mn-ea"/>
                <a:cs typeface="+mn-cs"/>
              </a:defRPr>
            </a:lvl4pPr>
            <a:lvl5pPr marL="6739128" algn="l" defTabSz="3369564" rtl="0" eaLnBrk="1" latinLnBrk="0" hangingPunct="1">
              <a:defRPr sz="6633" kern="1200">
                <a:solidFill>
                  <a:schemeClr val="tx1"/>
                </a:solidFill>
                <a:latin typeface="+mn-lt"/>
                <a:ea typeface="+mn-ea"/>
                <a:cs typeface="+mn-cs"/>
              </a:defRPr>
            </a:lvl5pPr>
            <a:lvl6pPr marL="8423910" algn="l" defTabSz="3369564" rtl="0" eaLnBrk="1" latinLnBrk="0" hangingPunct="1">
              <a:defRPr sz="6633" kern="1200">
                <a:solidFill>
                  <a:schemeClr val="tx1"/>
                </a:solidFill>
                <a:latin typeface="+mn-lt"/>
                <a:ea typeface="+mn-ea"/>
                <a:cs typeface="+mn-cs"/>
              </a:defRPr>
            </a:lvl6pPr>
            <a:lvl7pPr marL="10108692" algn="l" defTabSz="3369564" rtl="0" eaLnBrk="1" latinLnBrk="0" hangingPunct="1">
              <a:defRPr sz="6633" kern="1200">
                <a:solidFill>
                  <a:schemeClr val="tx1"/>
                </a:solidFill>
                <a:latin typeface="+mn-lt"/>
                <a:ea typeface="+mn-ea"/>
                <a:cs typeface="+mn-cs"/>
              </a:defRPr>
            </a:lvl7pPr>
            <a:lvl8pPr marL="11793474" algn="l" defTabSz="3369564" rtl="0" eaLnBrk="1" latinLnBrk="0" hangingPunct="1">
              <a:defRPr sz="6633" kern="1200">
                <a:solidFill>
                  <a:schemeClr val="tx1"/>
                </a:solidFill>
                <a:latin typeface="+mn-lt"/>
                <a:ea typeface="+mn-ea"/>
                <a:cs typeface="+mn-cs"/>
              </a:defRPr>
            </a:lvl8pPr>
            <a:lvl9pPr marL="13478256" algn="l" defTabSz="3369564" rtl="0" eaLnBrk="1" latinLnBrk="0" hangingPunct="1">
              <a:defRPr sz="6633" kern="1200">
                <a:solidFill>
                  <a:schemeClr val="tx1"/>
                </a:solidFill>
                <a:latin typeface="+mn-lt"/>
                <a:ea typeface="+mn-ea"/>
                <a:cs typeface="+mn-cs"/>
              </a:defRPr>
            </a:lvl9p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I</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J</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電流密度比較圖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p:cNvPicPr/>
          <p:nvPr/>
        </p:nvPicPr>
        <p:blipFill rotWithShape="1">
          <a:blip r:embed="rId2"/>
          <a:srcRect l="12642" t="19003" r="37353" b="13349"/>
          <a:stretch/>
        </p:blipFill>
        <p:spPr bwMode="auto">
          <a:xfrm>
            <a:off x="1213772" y="2096843"/>
            <a:ext cx="4253967" cy="2873521"/>
          </a:xfrm>
          <a:prstGeom prst="rect">
            <a:avLst/>
          </a:prstGeom>
          <a:ln w="28575">
            <a:solidFill>
              <a:schemeClr val="tx1"/>
            </a:solidFill>
          </a:ln>
          <a:extLst>
            <a:ext uri="{53640926-AAD7-44D8-BBD7-CCE9431645EC}">
              <a14:shadowObscured xmlns:a14="http://schemas.microsoft.com/office/drawing/2010/main"/>
            </a:ext>
          </a:extLst>
        </p:spPr>
      </p:pic>
      <p:pic>
        <p:nvPicPr>
          <p:cNvPr id="8" name="圖片 7"/>
          <p:cNvPicPr/>
          <p:nvPr/>
        </p:nvPicPr>
        <p:blipFill rotWithShape="1">
          <a:blip r:embed="rId3"/>
          <a:srcRect l="13332" t="20842" r="37362" b="13156"/>
          <a:stretch/>
        </p:blipFill>
        <p:spPr bwMode="auto">
          <a:xfrm>
            <a:off x="6604374" y="2096843"/>
            <a:ext cx="4237797" cy="2999372"/>
          </a:xfrm>
          <a:prstGeom prst="rect">
            <a:avLst/>
          </a:prstGeom>
          <a:ln w="28575">
            <a:solidFill>
              <a:schemeClr val="tx1"/>
            </a:solidFill>
          </a:ln>
          <a:extLst>
            <a:ext uri="{53640926-AAD7-44D8-BBD7-CCE9431645EC}">
              <a14:shadowObscured xmlns:a14="http://schemas.microsoft.com/office/drawing/2010/main"/>
            </a:ext>
          </a:extLst>
        </p:spPr>
      </p:pic>
      <p:sp>
        <p:nvSpPr>
          <p:cNvPr id="9" name="標題 1"/>
          <p:cNvSpPr>
            <a:spLocks noGrp="1"/>
          </p:cNvSpPr>
          <p:nvPr>
            <p:ph type="title"/>
          </p:nvPr>
        </p:nvSpPr>
        <p:spPr>
          <a:xfrm>
            <a:off x="2043246" y="614998"/>
            <a:ext cx="9520386" cy="1453877"/>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三</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、在電子傳輸層</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塗抹層數</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對元件</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亮度的影響</a:t>
            </a:r>
            <a:endPar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3809872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4341" y="2068875"/>
            <a:ext cx="7175241" cy="426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標題 1"/>
          <p:cNvSpPr>
            <a:spLocks noGrp="1"/>
          </p:cNvSpPr>
          <p:nvPr>
            <p:ph type="title"/>
          </p:nvPr>
        </p:nvSpPr>
        <p:spPr>
          <a:xfrm>
            <a:off x="2043247" y="521480"/>
            <a:ext cx="9520386" cy="1453877"/>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三</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、在電子傳輸層</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塗抹層數</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對元件</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亮度的影響</a:t>
            </a:r>
            <a:endPar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1269176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5175" y="2940103"/>
            <a:ext cx="10624196" cy="1656184"/>
          </a:xfrm>
        </p:spPr>
        <p:txBody>
          <a:bodyPr>
            <a:noAutofit/>
          </a:bodyPr>
          <a:lstStyle/>
          <a:p>
            <a:pPr algn="just">
              <a:lnSpc>
                <a:spcPct val="120000"/>
              </a:lnSpc>
              <a:spcBef>
                <a:spcPts val="3000"/>
              </a:spcBef>
            </a:pPr>
            <a:r>
              <a:rPr lang="zh-TW" altLang="en-US" sz="4000" b="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sz="4000" b="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摻雜</a:t>
            </a:r>
            <a:r>
              <a:rPr lang="en-US" altLang="zh-TW" sz="4000" b="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Mg</a:t>
            </a:r>
            <a:r>
              <a:rPr lang="zh-TW" altLang="zh-TW" sz="4000" b="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4000" b="1"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ZnO</a:t>
            </a:r>
            <a:r>
              <a:rPr lang="zh-TW" altLang="zh-TW" sz="4000" b="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層上再加塗一層</a:t>
            </a:r>
            <a:r>
              <a:rPr lang="en-US" altLang="zh-TW" sz="4000" b="1"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ZnO</a:t>
            </a:r>
            <a:r>
              <a:rPr lang="zh-TW" altLang="zh-TW" sz="4000" b="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，可使得發光效率提升</a:t>
            </a:r>
            <a:r>
              <a:rPr lang="zh-TW" altLang="zh-TW"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。我們推測多塗抹一層雖讓元件需要再更高的電壓才能讓電子傳輸至發光層，但是也能讓電子更穩定地躍升到發光層。</a:t>
            </a:r>
            <a:endParaRPr lang="zh-TW" altLang="en-US"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標題 1"/>
          <p:cNvSpPr txBox="1">
            <a:spLocks/>
          </p:cNvSpPr>
          <p:nvPr/>
        </p:nvSpPr>
        <p:spPr>
          <a:xfrm>
            <a:off x="2043246" y="614998"/>
            <a:ext cx="9520386" cy="14538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三</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、在電子傳輸層</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塗抹層數</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對元件</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亮度的影響</a:t>
            </a:r>
            <a:endPar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135622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2744" y="678663"/>
            <a:ext cx="11439061" cy="1143000"/>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四</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、塗抹方式對元件亮度的影響</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pic>
        <p:nvPicPr>
          <p:cNvPr id="921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72856" y="2168209"/>
            <a:ext cx="8587563" cy="3538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559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p:nvPr/>
        </p:nvPicPr>
        <p:blipFill rotWithShape="1">
          <a:blip r:embed="rId2"/>
          <a:srcRect l="12762" t="19553" r="37747" b="13485"/>
          <a:stretch/>
        </p:blipFill>
        <p:spPr bwMode="auto">
          <a:xfrm>
            <a:off x="1273824" y="1927291"/>
            <a:ext cx="4385119" cy="3326925"/>
          </a:xfrm>
          <a:prstGeom prst="rect">
            <a:avLst/>
          </a:prstGeom>
          <a:ln w="28575">
            <a:solidFill>
              <a:schemeClr val="tx1"/>
            </a:solidFill>
          </a:ln>
          <a:extLst>
            <a:ext uri="{53640926-AAD7-44D8-BBD7-CCE9431645EC}">
              <a14:shadowObscured xmlns:a14="http://schemas.microsoft.com/office/drawing/2010/main"/>
            </a:ext>
          </a:extLst>
        </p:spPr>
      </p:pic>
      <p:pic>
        <p:nvPicPr>
          <p:cNvPr id="8" name="圖片 7"/>
          <p:cNvPicPr/>
          <p:nvPr/>
        </p:nvPicPr>
        <p:blipFill rotWithShape="1">
          <a:blip r:embed="rId3"/>
          <a:srcRect l="13073" t="18448" r="37435" b="12746"/>
          <a:stretch/>
        </p:blipFill>
        <p:spPr bwMode="auto">
          <a:xfrm>
            <a:off x="6372497" y="1927290"/>
            <a:ext cx="4338156" cy="3326925"/>
          </a:xfrm>
          <a:prstGeom prst="rect">
            <a:avLst/>
          </a:prstGeom>
          <a:ln w="28575">
            <a:solidFill>
              <a:schemeClr val="tx1"/>
            </a:solidFill>
          </a:ln>
          <a:extLst>
            <a:ext uri="{53640926-AAD7-44D8-BBD7-CCE9431645EC}">
              <a14:shadowObscured xmlns:a14="http://schemas.microsoft.com/office/drawing/2010/main"/>
            </a:ext>
          </a:extLst>
        </p:spPr>
      </p:pic>
      <p:sp>
        <p:nvSpPr>
          <p:cNvPr id="5" name="矩形 4"/>
          <p:cNvSpPr/>
          <p:nvPr/>
        </p:nvSpPr>
        <p:spPr>
          <a:xfrm>
            <a:off x="418383" y="5316913"/>
            <a:ext cx="6096000" cy="954107"/>
          </a:xfrm>
          <a:prstGeom prst="rect">
            <a:avLst/>
          </a:prstGeom>
        </p:spPr>
        <p:txBody>
          <a:bodyPr>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K</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電流密度比較圖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p:cNvSpPr/>
          <p:nvPr/>
        </p:nvSpPr>
        <p:spPr>
          <a:xfrm>
            <a:off x="5658943" y="5316914"/>
            <a:ext cx="6096000" cy="954107"/>
          </a:xfrm>
          <a:prstGeom prst="rect">
            <a:avLst/>
          </a:prstGeom>
        </p:spPr>
        <p:txBody>
          <a:bodyPr>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K</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亮</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標題 1"/>
          <p:cNvSpPr>
            <a:spLocks noGrp="1"/>
          </p:cNvSpPr>
          <p:nvPr>
            <p:ph type="title"/>
          </p:nvPr>
        </p:nvSpPr>
        <p:spPr>
          <a:xfrm>
            <a:off x="2062744" y="678663"/>
            <a:ext cx="11439061" cy="1143000"/>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四</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、塗抹方式對元件亮度的影響</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1092544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9220" y="1542842"/>
            <a:ext cx="8487757" cy="4458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1"/>
          <p:cNvSpPr>
            <a:spLocks noGrp="1"/>
          </p:cNvSpPr>
          <p:nvPr>
            <p:ph type="title"/>
          </p:nvPr>
        </p:nvSpPr>
        <p:spPr>
          <a:xfrm>
            <a:off x="2015063" y="399348"/>
            <a:ext cx="12495179" cy="1143000"/>
          </a:xfrm>
        </p:spPr>
        <p:txBody>
          <a:bodyPr>
            <a:norm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四</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、塗抹方式對元件亮度的影響</a:t>
            </a: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1555454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80257" y="230044"/>
            <a:ext cx="10515600" cy="1325563"/>
          </a:xfrm>
        </p:spPr>
        <p:txBody>
          <a:bodyPr>
            <a:normAutofit/>
          </a:bodyPr>
          <a:lstStyle/>
          <a:p>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研究動機</a:t>
            </a:r>
          </a:p>
        </p:txBody>
      </p:sp>
      <p:pic>
        <p:nvPicPr>
          <p:cNvPr id="5" name="圖片 4"/>
          <p:cNvPicPr/>
          <p:nvPr/>
        </p:nvPicPr>
        <p:blipFill>
          <a:blip r:embed="rId3">
            <a:extLst>
              <a:ext uri="{28A0092B-C50C-407E-A947-70E740481C1C}">
                <a14:useLocalDpi xmlns:a14="http://schemas.microsoft.com/office/drawing/2010/main" val="0"/>
              </a:ext>
            </a:extLst>
          </a:blip>
          <a:srcRect/>
          <a:stretch>
            <a:fillRect/>
          </a:stretch>
        </p:blipFill>
        <p:spPr bwMode="auto">
          <a:xfrm>
            <a:off x="1243928" y="2075521"/>
            <a:ext cx="4320000" cy="2880000"/>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6393792" y="2075521"/>
            <a:ext cx="4320000" cy="2880000"/>
          </a:xfrm>
          <a:prstGeom prst="rect">
            <a:avLst/>
          </a:prstGeom>
          <a:noFill/>
          <a:ln>
            <a:noFill/>
          </a:ln>
        </p:spPr>
      </p:pic>
      <p:sp>
        <p:nvSpPr>
          <p:cNvPr id="4" name="矩形 3"/>
          <p:cNvSpPr/>
          <p:nvPr/>
        </p:nvSpPr>
        <p:spPr>
          <a:xfrm>
            <a:off x="1990580" y="5183047"/>
            <a:ext cx="8525019" cy="584775"/>
          </a:xfrm>
          <a:prstGeom prst="rect">
            <a:avLst/>
          </a:prstGeom>
        </p:spPr>
        <p:txBody>
          <a:bodyPr wrap="square">
            <a:spAutoFit/>
          </a:bodyPr>
          <a:lstStyle/>
          <a:p>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現今市場上</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OLED</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電視與</a:t>
            </a:r>
            <a:r>
              <a:rPr lang="en-US" altLang="zh-TW"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QLED</a:t>
            </a:r>
            <a:r>
              <a:rPr lang="zh-TW" altLang="en-US" sz="32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電視的發光原理</a:t>
            </a:r>
          </a:p>
        </p:txBody>
      </p:sp>
    </p:spTree>
    <p:extLst>
      <p:ext uri="{BB962C8B-B14F-4D97-AF65-F5344CB8AC3E}">
        <p14:creationId xmlns:p14="http://schemas.microsoft.com/office/powerpoint/2010/main" val="2327199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6710" y="1912592"/>
            <a:ext cx="9087293" cy="379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1"/>
          <p:cNvSpPr>
            <a:spLocks noGrp="1"/>
          </p:cNvSpPr>
          <p:nvPr>
            <p:ph type="title"/>
          </p:nvPr>
        </p:nvSpPr>
        <p:spPr>
          <a:xfrm>
            <a:off x="2062744" y="678663"/>
            <a:ext cx="11439061" cy="1143000"/>
          </a:xfrm>
        </p:spPr>
        <p:txBody>
          <a:bodyPr>
            <a:no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四</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、塗抹方式對元件亮度的影響</a:t>
            </a:r>
            <a: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
            </a:r>
            <a:br>
              <a:rPr lang="en-US"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b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3584141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15063" y="399348"/>
            <a:ext cx="12495179" cy="1143000"/>
          </a:xfrm>
        </p:spPr>
        <p:txBody>
          <a:bodyPr>
            <a:norm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四</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、塗抹方式對元件亮度的影響</a:t>
            </a: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pic>
        <p:nvPicPr>
          <p:cNvPr id="4" name="圖片 3"/>
          <p:cNvPicPr/>
          <p:nvPr/>
        </p:nvPicPr>
        <p:blipFill rotWithShape="1">
          <a:blip r:embed="rId2"/>
          <a:srcRect l="12657" t="20107" r="37747" b="13669"/>
          <a:stretch/>
        </p:blipFill>
        <p:spPr bwMode="auto">
          <a:xfrm>
            <a:off x="1048537" y="1890572"/>
            <a:ext cx="4540102" cy="3346056"/>
          </a:xfrm>
          <a:prstGeom prst="rect">
            <a:avLst/>
          </a:prstGeom>
          <a:ln w="28575">
            <a:solidFill>
              <a:schemeClr val="tx1"/>
            </a:solidFill>
          </a:ln>
          <a:extLst>
            <a:ext uri="{53640926-AAD7-44D8-BBD7-CCE9431645EC}">
              <a14:shadowObscured xmlns:a14="http://schemas.microsoft.com/office/drawing/2010/main"/>
            </a:ext>
          </a:extLst>
        </p:spPr>
      </p:pic>
      <p:pic>
        <p:nvPicPr>
          <p:cNvPr id="5" name="圖片 4"/>
          <p:cNvPicPr/>
          <p:nvPr/>
        </p:nvPicPr>
        <p:blipFill rotWithShape="1">
          <a:blip r:embed="rId3"/>
          <a:srcRect l="12969" t="19738" r="38161" b="13854"/>
          <a:stretch/>
        </p:blipFill>
        <p:spPr bwMode="auto">
          <a:xfrm>
            <a:off x="6366588" y="1840548"/>
            <a:ext cx="4851269" cy="3387966"/>
          </a:xfrm>
          <a:prstGeom prst="rect">
            <a:avLst/>
          </a:prstGeom>
          <a:ln w="28575">
            <a:solidFill>
              <a:schemeClr val="tx1"/>
            </a:solidFill>
          </a:ln>
          <a:extLst>
            <a:ext uri="{53640926-AAD7-44D8-BBD7-CCE9431645EC}">
              <a14:shadowObscured xmlns:a14="http://schemas.microsoft.com/office/drawing/2010/main"/>
            </a:ext>
          </a:extLst>
        </p:spPr>
      </p:pic>
      <p:sp>
        <p:nvSpPr>
          <p:cNvPr id="6" name="矩形 5"/>
          <p:cNvSpPr/>
          <p:nvPr/>
        </p:nvSpPr>
        <p:spPr>
          <a:xfrm>
            <a:off x="466530" y="5299758"/>
            <a:ext cx="6096000" cy="954107"/>
          </a:xfrm>
          <a:prstGeom prst="rect">
            <a:avLst/>
          </a:prstGeom>
        </p:spPr>
        <p:txBody>
          <a:bodyPr>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N</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電流密度比較圖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5850294" y="5299758"/>
            <a:ext cx="6096000" cy="954107"/>
          </a:xfrm>
          <a:prstGeom prst="rect">
            <a:avLst/>
          </a:prstGeom>
        </p:spPr>
        <p:txBody>
          <a:bodyPr>
            <a:spAutoFit/>
          </a:bodyPr>
          <a:lstStyle/>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元件</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N</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電壓</a:t>
            </a:r>
            <a:r>
              <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亮</a:t>
            </a:r>
            <a:r>
              <a:rPr lang="zh-TW"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度比較圖</a:t>
            </a:r>
            <a:endParaRPr lang="en-US" altLang="zh-TW" sz="28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001532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0707" y="1431826"/>
            <a:ext cx="912733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標題 1"/>
          <p:cNvSpPr txBox="1">
            <a:spLocks/>
          </p:cNvSpPr>
          <p:nvPr/>
        </p:nvSpPr>
        <p:spPr>
          <a:xfrm>
            <a:off x="2015063" y="399348"/>
            <a:ext cx="1249517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四</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、塗抹方式對元件亮度的影響</a:t>
            </a: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1460325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40790" y="2157096"/>
            <a:ext cx="10823896" cy="4525963"/>
          </a:xfrm>
        </p:spPr>
        <p:txBody>
          <a:bodyPr>
            <a:normAutofit/>
          </a:bodyPr>
          <a:lstStyle/>
          <a:p>
            <a:pPr marL="0" indent="0" algn="just">
              <a:lnSpc>
                <a:spcPct val="120000"/>
              </a:lnSpc>
              <a:spcBef>
                <a:spcPts val="3000"/>
              </a:spcBef>
              <a:buNone/>
            </a:pPr>
            <a:r>
              <a:rPr lang="zh-TW" altLang="en-US" sz="3200" b="1">
                <a:latin typeface="標楷體" panose="03000509000000000000" pitchFamily="65" charset="-120"/>
                <a:ea typeface="標楷體" panose="03000509000000000000" pitchFamily="65" charset="-120"/>
                <a:cs typeface="Times New Roman" panose="02020603050405020304" pitchFamily="18" charset="0"/>
              </a:rPr>
              <a:t>    </a:t>
            </a:r>
            <a:r>
              <a:rPr lang="zh-TW" altLang="zh-TW" sz="4000" b="1">
                <a:latin typeface="Times New Roman" panose="02020603050405020304" pitchFamily="18" charset="0"/>
                <a:ea typeface="標楷體" panose="03000509000000000000" pitchFamily="65" charset="-120"/>
                <a:cs typeface="Times New Roman" panose="02020603050405020304" pitchFamily="18" charset="0"/>
              </a:rPr>
              <a:t>兩種塗抹方式對最終的結果影響</a:t>
            </a:r>
            <a:r>
              <a:rPr lang="zh-TW" altLang="en-US" sz="4000" b="1">
                <a:latin typeface="Times New Roman" panose="02020603050405020304" pitchFamily="18" charset="0"/>
                <a:ea typeface="標楷體" panose="03000509000000000000" pitchFamily="65" charset="-120"/>
                <a:cs typeface="Times New Roman" panose="02020603050405020304" pitchFamily="18" charset="0"/>
              </a:rPr>
              <a:t>不大</a:t>
            </a:r>
            <a:r>
              <a:rPr lang="zh-TW" altLang="zh-TW" sz="4000" b="1">
                <a:latin typeface="Times New Roman" panose="02020603050405020304" pitchFamily="18" charset="0"/>
                <a:ea typeface="標楷體" panose="03000509000000000000" pitchFamily="65" charset="-120"/>
                <a:cs typeface="Times New Roman" panose="02020603050405020304" pitchFamily="18" charset="0"/>
              </a:rPr>
              <a:t>，但是在</a:t>
            </a:r>
            <a:r>
              <a:rPr lang="en-US" altLang="zh-TW" sz="4000" b="1">
                <a:latin typeface="Times New Roman" panose="02020603050405020304" pitchFamily="18" charset="0"/>
                <a:ea typeface="標楷體" panose="03000509000000000000" pitchFamily="65" charset="-120"/>
                <a:cs typeface="Times New Roman" panose="02020603050405020304" pitchFamily="18" charset="0"/>
              </a:rPr>
              <a:t>spin</a:t>
            </a:r>
            <a:r>
              <a:rPr lang="zh-TW" altLang="zh-TW" sz="4000" b="1">
                <a:latin typeface="Times New Roman" panose="02020603050405020304" pitchFamily="18" charset="0"/>
                <a:ea typeface="標楷體" panose="03000509000000000000" pitchFamily="65" charset="-120"/>
                <a:cs typeface="Times New Roman" panose="02020603050405020304" pitchFamily="18" charset="0"/>
              </a:rPr>
              <a:t>時滴加得到的最高亮度會比較亮</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。我</a:t>
            </a:r>
            <a:r>
              <a:rPr lang="zh-TW" altLang="en-US" sz="4000">
                <a:latin typeface="Times New Roman" panose="02020603050405020304" pitchFamily="18" charset="0"/>
                <a:ea typeface="標楷體" panose="03000509000000000000" pitchFamily="65" charset="-120"/>
                <a:cs typeface="Times New Roman" panose="02020603050405020304" pitchFamily="18" charset="0"/>
              </a:rPr>
              <a:t>們</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推測在</a:t>
            </a:r>
            <a:r>
              <a:rPr lang="en-US" altLang="zh-TW" sz="4000">
                <a:latin typeface="Times New Roman" panose="02020603050405020304" pitchFamily="18" charset="0"/>
                <a:ea typeface="標楷體" panose="03000509000000000000" pitchFamily="65" charset="-120"/>
                <a:cs typeface="Times New Roman" panose="02020603050405020304" pitchFamily="18" charset="0"/>
              </a:rPr>
              <a:t>spin</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時滴加溶液會讓有效發光</a:t>
            </a:r>
            <a:r>
              <a:rPr lang="zh-TW" altLang="en-US" sz="4000">
                <a:latin typeface="Times New Roman" panose="02020603050405020304" pitchFamily="18" charset="0"/>
                <a:ea typeface="標楷體" panose="03000509000000000000" pitchFamily="65" charset="-120"/>
                <a:cs typeface="Times New Roman" panose="02020603050405020304" pitchFamily="18" charset="0"/>
              </a:rPr>
              <a:t>面</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積塗抹得更加確實，因此讓</a:t>
            </a:r>
            <a:r>
              <a:rPr lang="en-US" altLang="zh-TW" sz="4000">
                <a:latin typeface="Times New Roman" panose="02020603050405020304" pitchFamily="18" charset="0"/>
                <a:ea typeface="標楷體" panose="03000509000000000000" pitchFamily="65" charset="-120"/>
                <a:cs typeface="Times New Roman" panose="02020603050405020304" pitchFamily="18" charset="0"/>
              </a:rPr>
              <a:t>QD</a:t>
            </a:r>
            <a:r>
              <a:rPr lang="zh-TW" altLang="zh-TW" sz="4000">
                <a:latin typeface="Times New Roman" panose="02020603050405020304" pitchFamily="18" charset="0"/>
                <a:ea typeface="標楷體" panose="03000509000000000000" pitchFamily="65" charset="-120"/>
                <a:cs typeface="Times New Roman" panose="02020603050405020304" pitchFamily="18" charset="0"/>
              </a:rPr>
              <a:t>的發光效果更好。</a:t>
            </a:r>
            <a:endParaRPr lang="zh-TW" altLang="en-US" sz="40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標題 1"/>
          <p:cNvSpPr>
            <a:spLocks noGrp="1"/>
          </p:cNvSpPr>
          <p:nvPr>
            <p:ph type="title"/>
          </p:nvPr>
        </p:nvSpPr>
        <p:spPr>
          <a:xfrm>
            <a:off x="2015063" y="399348"/>
            <a:ext cx="12495179" cy="1143000"/>
          </a:xfrm>
        </p:spPr>
        <p:txBody>
          <a:bodyPr>
            <a:normAutofit/>
          </a:bodyPr>
          <a:lstStyle/>
          <a:p>
            <a:pPr>
              <a:lnSpc>
                <a:spcPct val="125000"/>
              </a:lnSpc>
              <a:spcBef>
                <a:spcPts val="3600"/>
              </a:spcBef>
            </a:pP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實驗</a:t>
            </a: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四</a:t>
            </a:r>
            <a:r>
              <a:rPr lang="zh-TW" altLang="zh-TW"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、塗抹方式對元件亮度的影響</a:t>
            </a:r>
            <a:endPar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endParaRPr>
          </a:p>
        </p:txBody>
      </p:sp>
    </p:spTree>
    <p:extLst>
      <p:ext uri="{BB962C8B-B14F-4D97-AF65-F5344CB8AC3E}">
        <p14:creationId xmlns:p14="http://schemas.microsoft.com/office/powerpoint/2010/main" val="2104656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13355" y="2027066"/>
            <a:ext cx="9931452" cy="5721499"/>
          </a:xfrm>
        </p:spPr>
        <p:txBody>
          <a:bodyPr>
            <a:normAutofit/>
          </a:bodyPr>
          <a:lstStyle/>
          <a:p>
            <a:pPr marL="0" indent="0" algn="just">
              <a:lnSpc>
                <a:spcPct val="120000"/>
              </a:lnSpc>
              <a:spcBef>
                <a:spcPts val="3000"/>
              </a:spcBef>
              <a:buNone/>
            </a:pPr>
            <a:r>
              <a:rPr lang="zh-TW" altLang="en-US" sz="3600">
                <a:latin typeface="Times New Roman" panose="02020603050405020304" pitchFamily="18" charset="0"/>
                <a:ea typeface="標楷體" panose="03000509000000000000" pitchFamily="65" charset="-120"/>
                <a:cs typeface="Times New Roman" panose="02020603050405020304" pitchFamily="18" charset="0"/>
              </a:rPr>
              <a:t>        本</a:t>
            </a:r>
            <a:r>
              <a:rPr lang="zh-TW" altLang="zh-TW" sz="3600">
                <a:latin typeface="Times New Roman" panose="02020603050405020304" pitchFamily="18" charset="0"/>
                <a:ea typeface="標楷體" panose="03000509000000000000" pitchFamily="65" charset="-120"/>
                <a:cs typeface="Times New Roman" panose="02020603050405020304" pitchFamily="18" charset="0"/>
              </a:rPr>
              <a:t>研究以</a:t>
            </a:r>
            <a:r>
              <a:rPr lang="en-US" altLang="zh-TW" sz="3600" err="1">
                <a:latin typeface="Times New Roman" panose="02020603050405020304" pitchFamily="18" charset="0"/>
                <a:ea typeface="標楷體" panose="03000509000000000000" pitchFamily="65" charset="-120"/>
                <a:cs typeface="Times New Roman" panose="02020603050405020304" pitchFamily="18" charset="0"/>
              </a:rPr>
              <a:t>ZnO</a:t>
            </a:r>
            <a:r>
              <a:rPr lang="zh-TW" altLang="zh-TW" sz="3600">
                <a:latin typeface="Times New Roman" panose="02020603050405020304" pitchFamily="18" charset="0"/>
                <a:ea typeface="標楷體" panose="03000509000000000000" pitchFamily="65" charset="-120"/>
                <a:cs typeface="Times New Roman" panose="02020603050405020304" pitchFamily="18" charset="0"/>
              </a:rPr>
              <a:t>為基礎研究電子傳輸層，確認使用</a:t>
            </a:r>
            <a:r>
              <a:rPr lang="zh-TW" altLang="zh-TW" sz="3600" b="1">
                <a:latin typeface="Times New Roman" panose="02020603050405020304" pitchFamily="18" charset="0"/>
                <a:ea typeface="標楷體" panose="03000509000000000000" pitchFamily="65" charset="-120"/>
                <a:cs typeface="Times New Roman" panose="02020603050405020304" pitchFamily="18" charset="0"/>
              </a:rPr>
              <a:t>摻雜</a:t>
            </a:r>
            <a:r>
              <a:rPr lang="en-US" altLang="zh-TW" sz="3600" b="1">
                <a:latin typeface="Times New Roman" panose="02020603050405020304" pitchFamily="18" charset="0"/>
                <a:ea typeface="標楷體" panose="03000509000000000000" pitchFamily="65" charset="-120"/>
                <a:cs typeface="Times New Roman" panose="02020603050405020304" pitchFamily="18" charset="0"/>
              </a:rPr>
              <a:t>Mg</a:t>
            </a:r>
            <a:r>
              <a:rPr lang="zh-TW" altLang="en-US" sz="3600" b="1">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600" b="1">
                <a:latin typeface="Times New Roman" panose="02020603050405020304" pitchFamily="18" charset="0"/>
                <a:ea typeface="標楷體" panose="03000509000000000000" pitchFamily="65" charset="-120"/>
                <a:cs typeface="Times New Roman" panose="02020603050405020304" pitchFamily="18" charset="0"/>
              </a:rPr>
              <a:t>5%</a:t>
            </a:r>
            <a:r>
              <a:rPr lang="zh-TW" altLang="zh-TW" sz="3600" b="1">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3600" b="1" err="1">
                <a:latin typeface="Times New Roman" panose="02020603050405020304" pitchFamily="18" charset="0"/>
                <a:ea typeface="標楷體" panose="03000509000000000000" pitchFamily="65" charset="-120"/>
                <a:cs typeface="Times New Roman" panose="02020603050405020304" pitchFamily="18" charset="0"/>
              </a:rPr>
              <a:t>ZnO</a:t>
            </a:r>
            <a:r>
              <a:rPr lang="zh-TW" altLang="zh-TW" sz="3600" b="1">
                <a:latin typeface="Times New Roman" panose="02020603050405020304" pitchFamily="18" charset="0"/>
                <a:ea typeface="標楷體" panose="03000509000000000000" pitchFamily="65" charset="-120"/>
                <a:cs typeface="Times New Roman" panose="02020603050405020304" pitchFamily="18" charset="0"/>
              </a:rPr>
              <a:t>，且在其前多塗抹一層</a:t>
            </a:r>
            <a:r>
              <a:rPr lang="en-US" altLang="zh-TW" sz="3600" b="1" err="1">
                <a:latin typeface="Times New Roman" panose="02020603050405020304" pitchFamily="18" charset="0"/>
                <a:ea typeface="標楷體" panose="03000509000000000000" pitchFamily="65" charset="-120"/>
                <a:cs typeface="Times New Roman" panose="02020603050405020304" pitchFamily="18" charset="0"/>
              </a:rPr>
              <a:t>ZnO</a:t>
            </a:r>
            <a:r>
              <a:rPr lang="zh-TW" altLang="zh-TW" sz="3600">
                <a:latin typeface="Times New Roman" panose="02020603050405020304" pitchFamily="18" charset="0"/>
                <a:ea typeface="標楷體" panose="03000509000000000000" pitchFamily="65" charset="-120"/>
                <a:cs typeface="Times New Roman" panose="02020603050405020304" pitchFamily="18" charset="0"/>
              </a:rPr>
              <a:t>，可使得電子傳輸層具恰當的厚度和良好阻擋性能，得到更佳的發光效率。</a:t>
            </a:r>
            <a:endParaRPr lang="zh-TW" altLang="en-US" sz="36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p:cNvSpPr txBox="1"/>
          <p:nvPr/>
        </p:nvSpPr>
        <p:spPr>
          <a:xfrm>
            <a:off x="-2109838" y="499320"/>
            <a:ext cx="10273141" cy="792076"/>
          </a:xfrm>
          <a:prstGeom prst="rect">
            <a:avLst/>
          </a:prstGeom>
          <a:noFill/>
        </p:spPr>
        <p:txBody>
          <a:bodyPr wrap="square" rtlCol="0">
            <a:spAutoFit/>
          </a:bodyPr>
          <a:lstStyle/>
          <a:p>
            <a:pPr algn="ctr">
              <a:lnSpc>
                <a:spcPct val="125000"/>
              </a:lnSpc>
              <a:spcBef>
                <a:spcPts val="3600"/>
              </a:spcBef>
            </a:pP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結論</a:t>
            </a:r>
          </a:p>
        </p:txBody>
      </p:sp>
    </p:spTree>
    <p:extLst>
      <p:ext uri="{BB962C8B-B14F-4D97-AF65-F5344CB8AC3E}">
        <p14:creationId xmlns:p14="http://schemas.microsoft.com/office/powerpoint/2010/main" val="564294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08082" y="2288323"/>
            <a:ext cx="10314008" cy="5721499"/>
          </a:xfrm>
        </p:spPr>
        <p:txBody>
          <a:bodyPr>
            <a:normAutofit/>
          </a:bodyPr>
          <a:lstStyle/>
          <a:p>
            <a:pPr marL="0" indent="0" algn="just">
              <a:lnSpc>
                <a:spcPct val="120000"/>
              </a:lnSpc>
              <a:spcBef>
                <a:spcPts val="3000"/>
              </a:spcBef>
              <a:buNone/>
            </a:pPr>
            <a:r>
              <a:rPr lang="zh-TW" altLang="en-US" sz="3600">
                <a:latin typeface="Times New Roman" panose="02020603050405020304" pitchFamily="18" charset="0"/>
                <a:ea typeface="標楷體" panose="03000509000000000000" pitchFamily="65" charset="-120"/>
                <a:cs typeface="Times New Roman" panose="02020603050405020304" pitchFamily="18" charset="0"/>
              </a:rPr>
              <a:t>        </a:t>
            </a:r>
            <a:r>
              <a:rPr lang="zh-TW" altLang="zh-TW" sz="3600">
                <a:latin typeface="Times New Roman" panose="02020603050405020304" pitchFamily="18" charset="0"/>
                <a:ea typeface="標楷體" panose="03000509000000000000" pitchFamily="65" charset="-120"/>
                <a:cs typeface="Times New Roman" panose="02020603050405020304" pitchFamily="18" charset="0"/>
              </a:rPr>
              <a:t>此外，本研究更進一步改良塗抹方式，得出在塗抹電子傳輸層及發光層時，</a:t>
            </a:r>
            <a:r>
              <a:rPr lang="zh-TW" altLang="zh-TW" sz="3600" b="1">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3600" b="1">
                <a:latin typeface="Times New Roman" panose="02020603050405020304" pitchFamily="18" charset="0"/>
                <a:ea typeface="標楷體" panose="03000509000000000000" pitchFamily="65" charset="-120"/>
                <a:cs typeface="Times New Roman" panose="02020603050405020304" pitchFamily="18" charset="0"/>
              </a:rPr>
              <a:t>spin</a:t>
            </a:r>
            <a:r>
              <a:rPr lang="zh-TW" altLang="zh-TW" sz="3600" b="1">
                <a:latin typeface="Times New Roman" panose="02020603050405020304" pitchFamily="18" charset="0"/>
                <a:ea typeface="標楷體" panose="03000509000000000000" pitchFamily="65" charset="-120"/>
                <a:cs typeface="Times New Roman" panose="02020603050405020304" pitchFamily="18" charset="0"/>
              </a:rPr>
              <a:t>的當下滴加塗層溶液</a:t>
            </a:r>
            <a:r>
              <a:rPr lang="zh-TW" altLang="zh-TW" sz="3600">
                <a:latin typeface="Times New Roman" panose="02020603050405020304" pitchFamily="18" charset="0"/>
                <a:ea typeface="標楷體" panose="03000509000000000000" pitchFamily="65" charset="-120"/>
                <a:cs typeface="Times New Roman" panose="02020603050405020304" pitchFamily="18" charset="0"/>
              </a:rPr>
              <a:t>，可讓塗層更為均勻，提高</a:t>
            </a:r>
            <a:r>
              <a:rPr lang="en-US" altLang="zh-TW" sz="3600">
                <a:latin typeface="Times New Roman" panose="02020603050405020304" pitchFamily="18" charset="0"/>
                <a:ea typeface="標楷體" panose="03000509000000000000" pitchFamily="65" charset="-120"/>
                <a:cs typeface="Times New Roman" panose="02020603050405020304" pitchFamily="18" charset="0"/>
              </a:rPr>
              <a:t>QLED</a:t>
            </a:r>
            <a:r>
              <a:rPr lang="zh-TW" altLang="zh-TW" sz="3600">
                <a:latin typeface="Times New Roman" panose="02020603050405020304" pitchFamily="18" charset="0"/>
                <a:ea typeface="標楷體" panose="03000509000000000000" pitchFamily="65" charset="-120"/>
                <a:cs typeface="Times New Roman" panose="02020603050405020304" pitchFamily="18" charset="0"/>
              </a:rPr>
              <a:t>的亮度。</a:t>
            </a:r>
            <a:endParaRPr lang="en-US" altLang="zh-TW" sz="36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p:cNvSpPr txBox="1"/>
          <p:nvPr/>
        </p:nvSpPr>
        <p:spPr>
          <a:xfrm>
            <a:off x="-2109838" y="451193"/>
            <a:ext cx="10273141" cy="792076"/>
          </a:xfrm>
          <a:prstGeom prst="rect">
            <a:avLst/>
          </a:prstGeom>
          <a:noFill/>
        </p:spPr>
        <p:txBody>
          <a:bodyPr wrap="square" rtlCol="0">
            <a:spAutoFit/>
          </a:bodyPr>
          <a:lstStyle/>
          <a:p>
            <a:pPr algn="ctr">
              <a:lnSpc>
                <a:spcPct val="125000"/>
              </a:lnSpc>
              <a:spcBef>
                <a:spcPts val="3600"/>
              </a:spcBef>
            </a:pP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結論</a:t>
            </a:r>
          </a:p>
        </p:txBody>
      </p:sp>
    </p:spTree>
    <p:extLst>
      <p:ext uri="{BB962C8B-B14F-4D97-AF65-F5344CB8AC3E}">
        <p14:creationId xmlns:p14="http://schemas.microsoft.com/office/powerpoint/2010/main" val="2148615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76745" y="2333262"/>
            <a:ext cx="10105385" cy="5112568"/>
          </a:xfrm>
        </p:spPr>
        <p:txBody>
          <a:bodyPr>
            <a:normAutofit/>
          </a:bodyPr>
          <a:lstStyle/>
          <a:p>
            <a:pPr marL="0" indent="0" algn="just">
              <a:lnSpc>
                <a:spcPct val="120000"/>
              </a:lnSpc>
              <a:spcBef>
                <a:spcPts val="3000"/>
              </a:spcBef>
              <a:buNone/>
            </a:pPr>
            <a:r>
              <a:rPr lang="zh-TW" altLang="en-US" sz="3600">
                <a:latin typeface="Times New Roman" panose="02020603050405020304" pitchFamily="18" charset="0"/>
                <a:ea typeface="標楷體" panose="03000509000000000000" pitchFamily="65" charset="-120"/>
                <a:cs typeface="Times New Roman" panose="02020603050405020304" pitchFamily="18" charset="0"/>
              </a:rPr>
              <a:t>        </a:t>
            </a:r>
            <a:r>
              <a:rPr lang="zh-TW" altLang="zh-TW" sz="3600">
                <a:latin typeface="Times New Roman" panose="02020603050405020304" pitchFamily="18" charset="0"/>
                <a:ea typeface="標楷體" panose="03000509000000000000" pitchFamily="65" charset="-120"/>
                <a:cs typeface="Times New Roman" panose="02020603050405020304" pitchFamily="18" charset="0"/>
              </a:rPr>
              <a:t>未來期望再探討電洞傳輸層、電洞注入層的改良，更加增進電致發光</a:t>
            </a:r>
            <a:r>
              <a:rPr lang="en-US" altLang="zh-TW" sz="3600">
                <a:latin typeface="Times New Roman" panose="02020603050405020304" pitchFamily="18" charset="0"/>
                <a:ea typeface="標楷體" panose="03000509000000000000" pitchFamily="65" charset="-120"/>
                <a:cs typeface="Times New Roman" panose="02020603050405020304" pitchFamily="18" charset="0"/>
              </a:rPr>
              <a:t>QLED</a:t>
            </a:r>
            <a:r>
              <a:rPr lang="zh-TW" altLang="zh-TW" sz="3600">
                <a:latin typeface="Times New Roman" panose="02020603050405020304" pitchFamily="18" charset="0"/>
                <a:ea typeface="標楷體" panose="03000509000000000000" pitchFamily="65" charset="-120"/>
                <a:cs typeface="Times New Roman" panose="02020603050405020304" pitchFamily="18" charset="0"/>
              </a:rPr>
              <a:t>的壽命及發光效率，最終能替代</a:t>
            </a:r>
            <a:r>
              <a:rPr lang="en-US" altLang="zh-TW" sz="3600">
                <a:latin typeface="Times New Roman" panose="02020603050405020304" pitchFamily="18" charset="0"/>
                <a:ea typeface="標楷體" panose="03000509000000000000" pitchFamily="65" charset="-120"/>
                <a:cs typeface="Times New Roman" panose="02020603050405020304" pitchFamily="18" charset="0"/>
              </a:rPr>
              <a:t>OLED</a:t>
            </a:r>
            <a:r>
              <a:rPr lang="zh-TW" altLang="zh-TW" sz="3600">
                <a:latin typeface="Times New Roman" panose="02020603050405020304" pitchFamily="18" charset="0"/>
                <a:ea typeface="標楷體" panose="03000509000000000000" pitchFamily="65" charset="-120"/>
                <a:cs typeface="Times New Roman" panose="02020603050405020304" pitchFamily="18" charset="0"/>
              </a:rPr>
              <a:t>，並在市場上廣泛應用於顯示器。</a:t>
            </a:r>
          </a:p>
          <a:p>
            <a:endParaRPr lang="zh-TW" altLang="en-US"/>
          </a:p>
        </p:txBody>
      </p:sp>
      <p:sp>
        <p:nvSpPr>
          <p:cNvPr id="4" name="文字方塊 3"/>
          <p:cNvSpPr txBox="1"/>
          <p:nvPr/>
        </p:nvSpPr>
        <p:spPr>
          <a:xfrm>
            <a:off x="-2309758" y="509303"/>
            <a:ext cx="10369152" cy="792076"/>
          </a:xfrm>
          <a:prstGeom prst="rect">
            <a:avLst/>
          </a:prstGeom>
          <a:noFill/>
        </p:spPr>
        <p:txBody>
          <a:bodyPr wrap="square" rtlCol="0">
            <a:spAutoFit/>
          </a:bodyPr>
          <a:lstStyle/>
          <a:p>
            <a:pPr algn="ctr">
              <a:lnSpc>
                <a:spcPct val="125000"/>
              </a:lnSpc>
              <a:spcBef>
                <a:spcPts val="3600"/>
              </a:spcBef>
            </a:pP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結論</a:t>
            </a:r>
          </a:p>
        </p:txBody>
      </p:sp>
    </p:spTree>
    <p:extLst>
      <p:ext uri="{BB962C8B-B14F-4D97-AF65-F5344CB8AC3E}">
        <p14:creationId xmlns:p14="http://schemas.microsoft.com/office/powerpoint/2010/main" val="2426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99909" y="2186496"/>
            <a:ext cx="10972800" cy="5112568"/>
          </a:xfrm>
        </p:spPr>
        <p:txBody>
          <a:bodyPr>
            <a:normAutofit/>
          </a:bodyPr>
          <a:lstStyle/>
          <a:p>
            <a:pPr marL="0" indent="0">
              <a:spcBef>
                <a:spcPts val="3000"/>
              </a:spcBef>
              <a:buNone/>
            </a:pPr>
            <a:r>
              <a:rPr lang="zh-TW" altLang="en-US" sz="4400">
                <a:latin typeface="標楷體" panose="03000509000000000000" pitchFamily="65" charset="-120"/>
                <a:ea typeface="標楷體" panose="03000509000000000000" pitchFamily="65" charset="-120"/>
                <a:cs typeface="Times New Roman" panose="02020603050405020304" pitchFamily="18" charset="0"/>
              </a:rPr>
              <a:t>指導老師    柯淑惠老師</a:t>
            </a:r>
            <a:endParaRPr lang="en-US" altLang="zh-TW" sz="4400">
              <a:latin typeface="標楷體" panose="03000509000000000000" pitchFamily="65" charset="-120"/>
              <a:ea typeface="標楷體" panose="03000509000000000000" pitchFamily="65" charset="-120"/>
              <a:cs typeface="Times New Roman" panose="02020603050405020304" pitchFamily="18" charset="0"/>
            </a:endParaRPr>
          </a:p>
          <a:p>
            <a:pPr marL="0" indent="0">
              <a:spcBef>
                <a:spcPts val="3000"/>
              </a:spcBef>
              <a:buNone/>
            </a:pPr>
            <a:r>
              <a:rPr lang="zh-TW" altLang="en-US" sz="4400">
                <a:latin typeface="標楷體" panose="03000509000000000000" pitchFamily="65" charset="-120"/>
                <a:ea typeface="標楷體" panose="03000509000000000000" pitchFamily="65" charset="-120"/>
                <a:cs typeface="Times New Roman" panose="02020603050405020304" pitchFamily="18" charset="0"/>
              </a:rPr>
              <a:t>指導教授    周必泰教授</a:t>
            </a:r>
            <a:endParaRPr lang="en-US" altLang="zh-TW" sz="4400">
              <a:latin typeface="標楷體" panose="03000509000000000000" pitchFamily="65" charset="-120"/>
              <a:ea typeface="標楷體" panose="03000509000000000000" pitchFamily="65" charset="-120"/>
              <a:cs typeface="Times New Roman" panose="02020603050405020304" pitchFamily="18" charset="0"/>
            </a:endParaRPr>
          </a:p>
          <a:p>
            <a:pPr marL="0" indent="0">
              <a:spcBef>
                <a:spcPts val="3000"/>
              </a:spcBef>
              <a:buNone/>
            </a:pPr>
            <a:r>
              <a:rPr lang="zh-TW" altLang="en-US" sz="4400">
                <a:latin typeface="標楷體" panose="03000509000000000000" pitchFamily="65" charset="-120"/>
                <a:ea typeface="標楷體" panose="03000509000000000000" pitchFamily="65" charset="-120"/>
              </a:rPr>
              <a:t>實驗室學長  李衍毅學長</a:t>
            </a:r>
          </a:p>
        </p:txBody>
      </p:sp>
      <p:sp>
        <p:nvSpPr>
          <p:cNvPr id="4" name="文字方塊 3"/>
          <p:cNvSpPr txBox="1"/>
          <p:nvPr/>
        </p:nvSpPr>
        <p:spPr>
          <a:xfrm>
            <a:off x="-1868694" y="509303"/>
            <a:ext cx="10369152" cy="792076"/>
          </a:xfrm>
          <a:prstGeom prst="rect">
            <a:avLst/>
          </a:prstGeom>
          <a:noFill/>
        </p:spPr>
        <p:txBody>
          <a:bodyPr wrap="square" rtlCol="0">
            <a:spAutoFit/>
          </a:bodyPr>
          <a:lstStyle/>
          <a:p>
            <a:pPr algn="ctr">
              <a:lnSpc>
                <a:spcPct val="125000"/>
              </a:lnSpc>
              <a:spcBef>
                <a:spcPts val="3600"/>
              </a:spcBef>
            </a:pPr>
            <a:r>
              <a:rPr lang="zh-TW" altLang="en-US" sz="4000"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感謝名單</a:t>
            </a:r>
          </a:p>
        </p:txBody>
      </p:sp>
    </p:spTree>
    <p:extLst>
      <p:ext uri="{BB962C8B-B14F-4D97-AF65-F5344CB8AC3E}">
        <p14:creationId xmlns:p14="http://schemas.microsoft.com/office/powerpoint/2010/main" val="2424399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789667" y="2861439"/>
            <a:ext cx="10369152" cy="1107996"/>
          </a:xfrm>
          <a:prstGeom prst="rect">
            <a:avLst/>
          </a:prstGeom>
          <a:noFill/>
        </p:spPr>
        <p:txBody>
          <a:bodyPr wrap="square" rtlCol="0">
            <a:spAutoFit/>
          </a:bodyPr>
          <a:lstStyle/>
          <a:p>
            <a:pPr algn="ctr"/>
            <a:r>
              <a:rPr lang="en-US" altLang="zh-TW" sz="6600" b="1" dirty="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Thanks for listening</a:t>
            </a:r>
            <a:endParaRPr lang="zh-TW" altLang="en-US" sz="6600" b="1" dirty="0">
              <a:solidFill>
                <a:srgbClr val="7030A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64476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6673" y="240434"/>
            <a:ext cx="10515600" cy="1325563"/>
          </a:xfrm>
        </p:spPr>
        <p:txBody>
          <a:bodyPr>
            <a:normAutofit/>
          </a:bodyPr>
          <a:lstStyle/>
          <a:p>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研究目的</a:t>
            </a:r>
          </a:p>
        </p:txBody>
      </p:sp>
      <p:sp>
        <p:nvSpPr>
          <p:cNvPr id="3" name="內容版面配置區 2"/>
          <p:cNvSpPr>
            <a:spLocks noGrp="1"/>
          </p:cNvSpPr>
          <p:nvPr>
            <p:ph idx="1"/>
          </p:nvPr>
        </p:nvSpPr>
        <p:spPr>
          <a:xfrm>
            <a:off x="1290397" y="2243717"/>
            <a:ext cx="9412963" cy="3880773"/>
          </a:xfrm>
        </p:spPr>
        <p:txBody>
          <a:bodyPr>
            <a:normAutofit/>
          </a:bodyPr>
          <a:lstStyle/>
          <a:p>
            <a:pPr marL="0" indent="0">
              <a:spcBef>
                <a:spcPts val="3000"/>
              </a:spcBef>
              <a:buNone/>
            </a:pPr>
            <a:r>
              <a:rPr lang="zh-TW" altLang="zh-TW" sz="3200">
                <a:latin typeface="Times New Roman" panose="02020603050405020304" pitchFamily="18" charset="0"/>
                <a:ea typeface="標楷體" panose="03000509000000000000" pitchFamily="65" charset="-120"/>
                <a:cs typeface="Times New Roman" panose="02020603050405020304" pitchFamily="18" charset="0"/>
              </a:rPr>
              <a:t>一、探討不同材料對於</a:t>
            </a:r>
            <a:r>
              <a:rPr lang="en-US" altLang="zh-TW" sz="3200">
                <a:latin typeface="Times New Roman" panose="02020603050405020304" pitchFamily="18" charset="0"/>
                <a:ea typeface="標楷體" panose="03000509000000000000" pitchFamily="65" charset="-120"/>
                <a:cs typeface="Times New Roman" panose="02020603050405020304" pitchFamily="18" charset="0"/>
              </a:rPr>
              <a:t>QLED</a:t>
            </a:r>
            <a:r>
              <a:rPr lang="zh-TW" altLang="zh-TW" sz="3200">
                <a:latin typeface="Times New Roman" panose="02020603050405020304" pitchFamily="18" charset="0"/>
                <a:ea typeface="標楷體" panose="03000509000000000000" pitchFamily="65" charset="-120"/>
                <a:cs typeface="Times New Roman" panose="02020603050405020304" pitchFamily="18" charset="0"/>
              </a:rPr>
              <a:t>發光效率之影響</a:t>
            </a:r>
          </a:p>
          <a:p>
            <a:pPr marL="0" indent="0">
              <a:spcBef>
                <a:spcPts val="3000"/>
              </a:spcBef>
              <a:buNone/>
            </a:pPr>
            <a:r>
              <a:rPr lang="zh-TW" altLang="zh-TW" sz="3200">
                <a:latin typeface="Times New Roman" panose="02020603050405020304" pitchFamily="18" charset="0"/>
                <a:ea typeface="標楷體" panose="03000509000000000000" pitchFamily="65" charset="-120"/>
                <a:cs typeface="Times New Roman" panose="02020603050405020304" pitchFamily="18" charset="0"/>
              </a:rPr>
              <a:t>二、探討不同製作方式對於</a:t>
            </a:r>
            <a:r>
              <a:rPr lang="en-US" altLang="zh-TW" sz="3200">
                <a:latin typeface="Times New Roman" panose="02020603050405020304" pitchFamily="18" charset="0"/>
                <a:ea typeface="標楷體" panose="03000509000000000000" pitchFamily="65" charset="-120"/>
                <a:cs typeface="Times New Roman" panose="02020603050405020304" pitchFamily="18" charset="0"/>
              </a:rPr>
              <a:t>QLED</a:t>
            </a:r>
            <a:r>
              <a:rPr lang="zh-TW" altLang="zh-TW" sz="3200">
                <a:latin typeface="Times New Roman" panose="02020603050405020304" pitchFamily="18" charset="0"/>
                <a:ea typeface="標楷體" panose="03000509000000000000" pitchFamily="65" charset="-120"/>
                <a:cs typeface="Times New Roman" panose="02020603050405020304" pitchFamily="18" charset="0"/>
              </a:rPr>
              <a:t>發光效率之影響</a:t>
            </a:r>
          </a:p>
          <a:p>
            <a:pPr marL="0" indent="0">
              <a:spcBef>
                <a:spcPts val="3000"/>
              </a:spcBef>
              <a:buNone/>
            </a:pPr>
            <a:r>
              <a:rPr lang="zh-TW" altLang="zh-TW" sz="3200">
                <a:latin typeface="Times New Roman" panose="02020603050405020304" pitchFamily="18" charset="0"/>
                <a:ea typeface="標楷體" panose="03000509000000000000" pitchFamily="65" charset="-120"/>
                <a:cs typeface="Times New Roman" panose="02020603050405020304" pitchFamily="18" charset="0"/>
              </a:rPr>
              <a:t>三、建立具最佳發光效率之</a:t>
            </a:r>
            <a:r>
              <a:rPr lang="en-US" altLang="zh-TW" sz="3200">
                <a:latin typeface="Times New Roman" panose="02020603050405020304" pitchFamily="18" charset="0"/>
                <a:ea typeface="標楷體" panose="03000509000000000000" pitchFamily="65" charset="-120"/>
                <a:cs typeface="Times New Roman" panose="02020603050405020304" pitchFamily="18" charset="0"/>
              </a:rPr>
              <a:t>QLED</a:t>
            </a:r>
            <a:r>
              <a:rPr lang="zh-TW" altLang="zh-TW" sz="3200">
                <a:latin typeface="Times New Roman" panose="02020603050405020304" pitchFamily="18" charset="0"/>
                <a:ea typeface="標楷體" panose="03000509000000000000" pitchFamily="65" charset="-120"/>
                <a:cs typeface="Times New Roman" panose="02020603050405020304" pitchFamily="18" charset="0"/>
              </a:rPr>
              <a:t>的標準製作流程</a:t>
            </a:r>
          </a:p>
          <a:p>
            <a:pPr marL="0" indent="0">
              <a:spcBef>
                <a:spcPts val="3000"/>
              </a:spcBef>
              <a:buNone/>
            </a:pPr>
            <a:r>
              <a:rPr lang="zh-TW" altLang="zh-TW" sz="3200">
                <a:latin typeface="Times New Roman" panose="02020603050405020304" pitchFamily="18" charset="0"/>
                <a:ea typeface="標楷體" panose="03000509000000000000" pitchFamily="65" charset="-120"/>
                <a:cs typeface="Times New Roman" panose="02020603050405020304" pitchFamily="18" charset="0"/>
              </a:rPr>
              <a:t>四、提升電致發光</a:t>
            </a:r>
            <a:r>
              <a:rPr lang="en-US" altLang="zh-TW" sz="3200">
                <a:latin typeface="Times New Roman" panose="02020603050405020304" pitchFamily="18" charset="0"/>
                <a:ea typeface="標楷體" panose="03000509000000000000" pitchFamily="65" charset="-120"/>
                <a:cs typeface="Times New Roman" panose="02020603050405020304" pitchFamily="18" charset="0"/>
              </a:rPr>
              <a:t>QLED</a:t>
            </a:r>
            <a:r>
              <a:rPr lang="zh-TW" altLang="zh-TW" sz="3200">
                <a:latin typeface="Times New Roman" panose="02020603050405020304" pitchFamily="18" charset="0"/>
                <a:ea typeface="標楷體" panose="03000509000000000000" pitchFamily="65" charset="-120"/>
                <a:cs typeface="Times New Roman" panose="02020603050405020304" pitchFamily="18" charset="0"/>
              </a:rPr>
              <a:t>在市場應用的潛力</a:t>
            </a:r>
          </a:p>
        </p:txBody>
      </p:sp>
    </p:spTree>
    <p:extLst>
      <p:ext uri="{BB962C8B-B14F-4D97-AF65-F5344CB8AC3E}">
        <p14:creationId xmlns:p14="http://schemas.microsoft.com/office/powerpoint/2010/main" val="81642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09800" y="230043"/>
            <a:ext cx="10515600" cy="1325563"/>
          </a:xfrm>
        </p:spPr>
        <p:txBody>
          <a:bodyPr>
            <a:normAutofit/>
          </a:bodyPr>
          <a:lstStyle/>
          <a:p>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研究設備及器材</a:t>
            </a:r>
            <a:r>
              <a:rPr lang="en-US" altLang="zh-TW"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a:t>
            </a:r>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藥品</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9803" y="2031617"/>
            <a:ext cx="7744355" cy="382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002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4328" y="250825"/>
            <a:ext cx="10515600" cy="1325563"/>
          </a:xfrm>
        </p:spPr>
        <p:txBody>
          <a:bodyPr>
            <a:normAutofit/>
          </a:bodyPr>
          <a:lstStyle/>
          <a:p>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研究設備及器材</a:t>
            </a:r>
            <a:r>
              <a:rPr lang="en-US" altLang="zh-TW"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a:t>
            </a:r>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器材</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720" y="2438095"/>
            <a:ext cx="8646559" cy="325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38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57844" y="275803"/>
            <a:ext cx="10515600" cy="1325563"/>
          </a:xfrm>
        </p:spPr>
        <p:txBody>
          <a:bodyPr>
            <a:normAutofit/>
          </a:bodyPr>
          <a:lstStyle/>
          <a:p>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研究設備及器材</a:t>
            </a:r>
            <a:r>
              <a:rPr lang="en-US" altLang="zh-TW"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a:t>
            </a:r>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溶劑與設備</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1032" y="3870251"/>
            <a:ext cx="7626660" cy="233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279" y="1601366"/>
            <a:ext cx="7614413" cy="2268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689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16282" y="178089"/>
            <a:ext cx="10515600" cy="1325563"/>
          </a:xfrm>
        </p:spPr>
        <p:txBody>
          <a:bodyPr>
            <a:normAutofit/>
          </a:bodyPr>
          <a:lstStyle/>
          <a:p>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研究過程與方法</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525" y="1328480"/>
            <a:ext cx="7300359" cy="498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842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1982" y="230043"/>
            <a:ext cx="10515600" cy="1325563"/>
          </a:xfrm>
        </p:spPr>
        <p:txBody>
          <a:bodyPr>
            <a:normAutofit/>
          </a:bodyPr>
          <a:lstStyle/>
          <a:p>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電致發光</a:t>
            </a:r>
            <a:r>
              <a:rPr lang="en-US" altLang="zh-TW"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QLED</a:t>
            </a:r>
            <a:r>
              <a:rPr lang="zh-TW" altLang="en-US" b="1" dirty="0">
                <a:solidFill>
                  <a:srgbClr val="7030A0"/>
                </a:solidFill>
                <a:latin typeface="標楷體" panose="03000509000000000000" pitchFamily="65" charset="-120"/>
                <a:ea typeface="標楷體" panose="03000509000000000000" pitchFamily="65" charset="-120"/>
                <a:cs typeface="Arial Unicode MS" panose="020B0604020202020204" pitchFamily="34" charset="-120"/>
              </a:rPr>
              <a:t>發光原理</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121" y="1919288"/>
            <a:ext cx="6966880" cy="368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0804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1440</Words>
  <Application>Microsoft Office PowerPoint</Application>
  <PresentationFormat>寬螢幕</PresentationFormat>
  <Paragraphs>91</Paragraphs>
  <Slides>38</Slides>
  <Notes>3</Notes>
  <HiddenSlides>0</HiddenSlides>
  <MMClips>0</MMClips>
  <ScaleCrop>false</ScaleCrop>
  <HeadingPairs>
    <vt:vector size="6" baseType="variant">
      <vt:variant>
        <vt:lpstr>使用字型</vt:lpstr>
      </vt:variant>
      <vt:variant>
        <vt:i4>8</vt:i4>
      </vt:variant>
      <vt:variant>
        <vt:lpstr>佈景主題</vt:lpstr>
      </vt:variant>
      <vt:variant>
        <vt:i4>3</vt:i4>
      </vt:variant>
      <vt:variant>
        <vt:lpstr>投影片標題</vt:lpstr>
      </vt:variant>
      <vt:variant>
        <vt:i4>38</vt:i4>
      </vt:variant>
    </vt:vector>
  </HeadingPairs>
  <TitlesOfParts>
    <vt:vector size="49" baseType="lpstr">
      <vt:lpstr>Arial Unicode MS</vt:lpstr>
      <vt:lpstr>微軟正黑體</vt:lpstr>
      <vt:lpstr>新細明體</vt:lpstr>
      <vt:lpstr>標楷體</vt:lpstr>
      <vt:lpstr>Arial</vt:lpstr>
      <vt:lpstr>Calibri</vt:lpstr>
      <vt:lpstr>Calibri Light</vt:lpstr>
      <vt:lpstr>Times New Roman</vt:lpstr>
      <vt:lpstr>Office 佈景主題</vt:lpstr>
      <vt:lpstr>2_Office 佈景主題</vt:lpstr>
      <vt:lpstr>1_Office 佈景主題</vt:lpstr>
      <vt:lpstr>PowerPoint 簡報</vt:lpstr>
      <vt:lpstr>研究動機</vt:lpstr>
      <vt:lpstr>研究動機</vt:lpstr>
      <vt:lpstr>研究目的</vt:lpstr>
      <vt:lpstr>研究設備及器材—藥品</vt:lpstr>
      <vt:lpstr>研究設備及器材—器材</vt:lpstr>
      <vt:lpstr>研究設備及器材—溶劑與設備</vt:lpstr>
      <vt:lpstr>研究過程與方法</vt:lpstr>
      <vt:lpstr>電致發光QLED發光原理</vt:lpstr>
      <vt:lpstr>元件製作流程</vt:lpstr>
      <vt:lpstr>測量元件儀器及測量元件亮度的過程</vt:lpstr>
      <vt:lpstr>實驗一、在電子傳輸層中摻雜Mg濃度         對元件亮度的影響</vt:lpstr>
      <vt:lpstr>PowerPoint 簡報</vt:lpstr>
      <vt:lpstr>實驗一、在電子傳輸層中摻雜Mg濃度         對元件亮度的影響</vt:lpstr>
      <vt:lpstr>實驗一、在電子傳輸層中摻雜Mg濃度         對元件亮度的影響</vt:lpstr>
      <vt:lpstr>實驗二、在電子傳輸層中摻雜不同物質對         元件亮度的影響 </vt:lpstr>
      <vt:lpstr>實驗二、在電子傳輸層中摻雜不同物質對         元件亮度的影響 </vt:lpstr>
      <vt:lpstr>實驗二、在電子傳輸層中摻雜不同物質對         元件亮度的影響 </vt:lpstr>
      <vt:lpstr>實驗二、在電子傳輸層中摻雜不同物質對         元件亮度的影響 </vt:lpstr>
      <vt:lpstr>實驗三、在電子傳輸層塗抹層數對元件         亮度的影響</vt:lpstr>
      <vt:lpstr>實驗三、在電子傳輸層塗抹層數對元件         亮度的影響</vt:lpstr>
      <vt:lpstr>實驗三、在電子傳輸層塗抹層數對元件         亮度的影響</vt:lpstr>
      <vt:lpstr>實驗三、在電子傳輸層塗抹層數對元件         亮度的影響</vt:lpstr>
      <vt:lpstr>實驗三、在電子傳輸層塗抹層數對元件         亮度的影響</vt:lpstr>
      <vt:lpstr>實驗三、在電子傳輸層塗抹層數對元件         亮度的影響</vt:lpstr>
      <vt:lpstr>        摻雜Mg的ZnO層上再加塗一層ZnO，可使得發光效率提升。我們推測多塗抹一層雖讓元件需要再更高的電壓才能讓電子傳輸至發光層，但是也能讓電子更穩定地躍升到發光層。</vt:lpstr>
      <vt:lpstr>實驗四、塗抹方式對元件亮度的影響 </vt:lpstr>
      <vt:lpstr>實驗四、塗抹方式對元件亮度的影響 </vt:lpstr>
      <vt:lpstr>實驗四、塗抹方式對元件亮度的影響</vt:lpstr>
      <vt:lpstr>實驗四、塗抹方式對元件亮度的影響 </vt:lpstr>
      <vt:lpstr>實驗四、塗抹方式對元件亮度的影響</vt:lpstr>
      <vt:lpstr>PowerPoint 簡報</vt:lpstr>
      <vt:lpstr>實驗四、塗抹方式對元件亮度的影響</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account</dc:creator>
  <cp:lastModifiedBy>Microsoft account</cp:lastModifiedBy>
  <cp:revision>10</cp:revision>
  <dcterms:created xsi:type="dcterms:W3CDTF">2020-06-15T08:06:40Z</dcterms:created>
  <dcterms:modified xsi:type="dcterms:W3CDTF">2020-06-15T08:16:26Z</dcterms:modified>
</cp:coreProperties>
</file>